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25" r:id="rId3"/>
    <p:sldId id="341" r:id="rId4"/>
    <p:sldId id="326" r:id="rId5"/>
    <p:sldId id="317" r:id="rId6"/>
    <p:sldId id="319" r:id="rId7"/>
    <p:sldId id="321" r:id="rId8"/>
    <p:sldId id="322" r:id="rId9"/>
    <p:sldId id="276" r:id="rId10"/>
    <p:sldId id="275" r:id="rId11"/>
    <p:sldId id="397" r:id="rId12"/>
    <p:sldId id="389" r:id="rId13"/>
    <p:sldId id="281" r:id="rId14"/>
    <p:sldId id="381" r:id="rId15"/>
    <p:sldId id="432" r:id="rId16"/>
    <p:sldId id="433" r:id="rId17"/>
    <p:sldId id="287" r:id="rId18"/>
    <p:sldId id="285" r:id="rId19"/>
    <p:sldId id="284" r:id="rId20"/>
    <p:sldId id="286" r:id="rId21"/>
    <p:sldId id="448" r:id="rId22"/>
    <p:sldId id="282" r:id="rId23"/>
    <p:sldId id="262" r:id="rId24"/>
    <p:sldId id="263" r:id="rId25"/>
    <p:sldId id="361" r:id="rId26"/>
    <p:sldId id="273" r:id="rId27"/>
    <p:sldId id="451" r:id="rId28"/>
    <p:sldId id="266"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51" d="100"/>
          <a:sy n="51" d="100"/>
        </p:scale>
        <p:origin x="22" y="497"/>
      </p:cViewPr>
      <p:guideLst/>
    </p:cSldViewPr>
  </p:slideViewPr>
  <p:notesTextViewPr>
    <p:cViewPr>
      <p:scale>
        <a:sx n="1" d="1"/>
        <a:sy n="1" d="1"/>
      </p:scale>
      <p:origin x="0" y="0"/>
    </p:cViewPr>
  </p:notesTextViewPr>
  <p:sorterViewPr>
    <p:cViewPr>
      <p:scale>
        <a:sx n="100" d="100"/>
        <a:sy n="100" d="100"/>
      </p:scale>
      <p:origin x="0" y="-69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anvit\Downloads\sector_05_10_TH_.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hanvit\Downloads\CrossTab_2R1C.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r>
              <a:rPr lang="th-TH" sz="1800">
                <a:latin typeface="TH Sarabun New" panose="020B0500040200020003" pitchFamily="34" charset="-34"/>
                <a:cs typeface="TH Sarabun New" panose="020B0500040200020003" pitchFamily="34" charset="-34"/>
              </a:rPr>
              <a:t>อัตรามารดาตาย</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en-US"/>
        </a:p>
      </c:txPr>
    </c:title>
    <c:autoTitleDeleted val="0"/>
    <c:plotArea>
      <c:layout>
        <c:manualLayout>
          <c:layoutTarget val="inner"/>
          <c:xMode val="edge"/>
          <c:yMode val="edge"/>
          <c:x val="4.4356679196229896E-2"/>
          <c:y val="0.17684205244953699"/>
          <c:w val="0.91822954785860467"/>
          <c:h val="0.74474987221579381"/>
        </c:manualLayout>
      </c:layout>
      <c:lineChart>
        <c:grouping val="stacked"/>
        <c:varyColors val="0"/>
        <c:ser>
          <c:idx val="0"/>
          <c:order val="0"/>
          <c:tx>
            <c:strRef>
              <c:f>[sector_05_10_TH_.xls]Sheet1!$A$2</c:f>
              <c:strCache>
                <c:ptCount val="1"/>
                <c:pt idx="0">
                  <c:v>มารดาตาย</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[sector_05_10_TH_.xls]Sheet1!$B$1:$Q$1</c:f>
              <c:strCache>
                <c:ptCount val="16"/>
                <c:pt idx="0">
                  <c:v>ปี 2544</c:v>
                </c:pt>
                <c:pt idx="1">
                  <c:v>ปี 2545</c:v>
                </c:pt>
                <c:pt idx="2">
                  <c:v>ปี 2546</c:v>
                </c:pt>
                <c:pt idx="3">
                  <c:v>ปี 2547</c:v>
                </c:pt>
                <c:pt idx="4">
                  <c:v>ปี 2548</c:v>
                </c:pt>
                <c:pt idx="5">
                  <c:v>ปี 2549</c:v>
                </c:pt>
                <c:pt idx="6">
                  <c:v>ปี 2550</c:v>
                </c:pt>
                <c:pt idx="7">
                  <c:v>ปี 2551</c:v>
                </c:pt>
                <c:pt idx="8">
                  <c:v>ปี 2552</c:v>
                </c:pt>
                <c:pt idx="9">
                  <c:v>ปี 2553</c:v>
                </c:pt>
                <c:pt idx="10">
                  <c:v>ปี 2554</c:v>
                </c:pt>
                <c:pt idx="11">
                  <c:v>ปี 2555</c:v>
                </c:pt>
                <c:pt idx="12">
                  <c:v>ปี 2556</c:v>
                </c:pt>
                <c:pt idx="13">
                  <c:v>ปี 2557</c:v>
                </c:pt>
                <c:pt idx="14">
                  <c:v>ปี 2558</c:v>
                </c:pt>
                <c:pt idx="15">
                  <c:v>ปี 2559</c:v>
                </c:pt>
              </c:strCache>
            </c:strRef>
          </c:cat>
          <c:val>
            <c:numRef>
              <c:f>[sector_05_10_TH_.xls]Sheet1!$B$2:$Q$2</c:f>
              <c:numCache>
                <c:formatCode>General</c:formatCode>
                <c:ptCount val="16"/>
                <c:pt idx="0">
                  <c:v>12.9</c:v>
                </c:pt>
                <c:pt idx="1">
                  <c:v>14.7</c:v>
                </c:pt>
                <c:pt idx="2">
                  <c:v>13.7</c:v>
                </c:pt>
                <c:pt idx="3">
                  <c:v>13.3</c:v>
                </c:pt>
                <c:pt idx="4">
                  <c:v>12.2</c:v>
                </c:pt>
                <c:pt idx="5">
                  <c:v>11.7</c:v>
                </c:pt>
                <c:pt idx="6">
                  <c:v>12.2</c:v>
                </c:pt>
                <c:pt idx="7">
                  <c:v>11.3</c:v>
                </c:pt>
                <c:pt idx="8">
                  <c:v>10.8</c:v>
                </c:pt>
                <c:pt idx="9">
                  <c:v>10.199999999999999</c:v>
                </c:pt>
                <c:pt idx="10">
                  <c:v>8.9</c:v>
                </c:pt>
                <c:pt idx="11">
                  <c:v>17.600000000000001</c:v>
                </c:pt>
                <c:pt idx="12">
                  <c:v>22.2</c:v>
                </c:pt>
                <c:pt idx="13">
                  <c:v>23.3</c:v>
                </c:pt>
                <c:pt idx="14">
                  <c:v>24.6</c:v>
                </c:pt>
                <c:pt idx="15">
                  <c:v>26.6</c:v>
                </c:pt>
              </c:numCache>
            </c:numRef>
          </c:val>
          <c:smooth val="0"/>
          <c:extLst>
            <c:ext xmlns:c16="http://schemas.microsoft.com/office/drawing/2014/chart" uri="{C3380CC4-5D6E-409C-BE32-E72D297353CC}">
              <c16:uniqueId val="{00000000-C8D5-48F7-81A8-B181A0C646AD}"/>
            </c:ext>
          </c:extLst>
        </c:ser>
        <c:dLbls>
          <c:showLegendKey val="0"/>
          <c:showVal val="0"/>
          <c:showCatName val="0"/>
          <c:showSerName val="0"/>
          <c:showPercent val="0"/>
          <c:showBubbleSize val="0"/>
        </c:dLbls>
        <c:marker val="1"/>
        <c:smooth val="0"/>
        <c:axId val="422952368"/>
        <c:axId val="422956632"/>
      </c:lineChart>
      <c:catAx>
        <c:axId val="42295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956632"/>
        <c:crosses val="autoZero"/>
        <c:auto val="1"/>
        <c:lblAlgn val="ctr"/>
        <c:lblOffset val="100"/>
        <c:noMultiLvlLbl val="0"/>
      </c:catAx>
      <c:valAx>
        <c:axId val="422956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95236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[CrossTab_2R1C.xls]Sheet2!$A$2:$B$2</c:f>
              <c:strCache>
                <c:ptCount val="2"/>
                <c:pt idx="0">
                  <c:v>อัตราป่วยต่อแสนโรคไม่ติดต่อ 298 กลุ่ม</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[CrossTab_2R1C.xls]Sheet2!$C$1:$R$1</c:f>
              <c:strCache>
                <c:ptCount val="16"/>
                <c:pt idx="0">
                  <c:v>2544</c:v>
                </c:pt>
                <c:pt idx="1">
                  <c:v>2545</c:v>
                </c:pt>
                <c:pt idx="2">
                  <c:v>2546</c:v>
                </c:pt>
                <c:pt idx="3">
                  <c:v>2547</c:v>
                </c:pt>
                <c:pt idx="4">
                  <c:v>2548</c:v>
                </c:pt>
                <c:pt idx="5">
                  <c:v>2549</c:v>
                </c:pt>
                <c:pt idx="6">
                  <c:v>2550</c:v>
                </c:pt>
                <c:pt idx="7">
                  <c:v>2551</c:v>
                </c:pt>
                <c:pt idx="8">
                  <c:v>2552</c:v>
                </c:pt>
                <c:pt idx="9">
                  <c:v>2553</c:v>
                </c:pt>
                <c:pt idx="10">
                  <c:v>2554</c:v>
                </c:pt>
                <c:pt idx="11">
                  <c:v>2555</c:v>
                </c:pt>
                <c:pt idx="12">
                  <c:v>2556</c:v>
                </c:pt>
                <c:pt idx="13">
                  <c:v>2557</c:v>
                </c:pt>
                <c:pt idx="14">
                  <c:v>2558</c:v>
                </c:pt>
                <c:pt idx="15">
                  <c:v>2559</c:v>
                </c:pt>
              </c:strCache>
            </c:strRef>
          </c:cat>
          <c:val>
            <c:numRef>
              <c:f>[CrossTab_2R1C.xls]Sheet2!$C$2:$R$2</c:f>
              <c:numCache>
                <c:formatCode>[$-10409]#,##0.##</c:formatCode>
                <c:ptCount val="16"/>
                <c:pt idx="0">
                  <c:v>9475.57</c:v>
                </c:pt>
                <c:pt idx="1">
                  <c:v>10649.42</c:v>
                </c:pt>
                <c:pt idx="2">
                  <c:v>11112.97</c:v>
                </c:pt>
                <c:pt idx="3">
                  <c:v>12170.81</c:v>
                </c:pt>
                <c:pt idx="4">
                  <c:v>13704.39</c:v>
                </c:pt>
                <c:pt idx="5">
                  <c:v>14211.26</c:v>
                </c:pt>
                <c:pt idx="6">
                  <c:v>15572.43</c:v>
                </c:pt>
                <c:pt idx="7">
                  <c:v>16518.11</c:v>
                </c:pt>
                <c:pt idx="8">
                  <c:v>17848.59</c:v>
                </c:pt>
                <c:pt idx="9">
                  <c:v>19351.45</c:v>
                </c:pt>
                <c:pt idx="10">
                  <c:v>20648.812748863402</c:v>
                </c:pt>
                <c:pt idx="11">
                  <c:v>21240.49</c:v>
                </c:pt>
                <c:pt idx="12">
                  <c:v>27853.279999999999</c:v>
                </c:pt>
                <c:pt idx="13">
                  <c:v>25287.808249999998</c:v>
                </c:pt>
                <c:pt idx="14">
                  <c:v>29412.805530000001</c:v>
                </c:pt>
                <c:pt idx="15">
                  <c:v>30364.234380000002</c:v>
                </c:pt>
              </c:numCache>
            </c:numRef>
          </c:val>
          <c:smooth val="0"/>
          <c:extLst>
            <c:ext xmlns:c16="http://schemas.microsoft.com/office/drawing/2014/chart" uri="{C3380CC4-5D6E-409C-BE32-E72D297353CC}">
              <c16:uniqueId val="{00000000-C111-4AC8-9DFB-915FF5086663}"/>
            </c:ext>
          </c:extLst>
        </c:ser>
        <c:dLbls>
          <c:showLegendKey val="0"/>
          <c:showVal val="0"/>
          <c:showCatName val="0"/>
          <c:showSerName val="0"/>
          <c:showPercent val="0"/>
          <c:showBubbleSize val="0"/>
        </c:dLbls>
        <c:marker val="1"/>
        <c:smooth val="0"/>
        <c:axId val="460724008"/>
        <c:axId val="460723024"/>
      </c:lineChart>
      <c:catAx>
        <c:axId val="46072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723024"/>
        <c:crosses val="autoZero"/>
        <c:auto val="1"/>
        <c:lblAlgn val="ctr"/>
        <c:lblOffset val="100"/>
        <c:noMultiLvlLbl val="0"/>
      </c:catAx>
      <c:valAx>
        <c:axId val="460723024"/>
        <c:scaling>
          <c:orientation val="minMax"/>
        </c:scaling>
        <c:delete val="0"/>
        <c:axPos val="l"/>
        <c:majorGridlines>
          <c:spPr>
            <a:ln w="9525" cap="flat" cmpd="sng" algn="ctr">
              <a:solidFill>
                <a:schemeClr val="tx1">
                  <a:lumMod val="15000"/>
                  <a:lumOff val="85000"/>
                </a:schemeClr>
              </a:solidFill>
              <a:round/>
            </a:ln>
            <a:effectLst/>
          </c:spPr>
        </c:majorGridlines>
        <c:numFmt formatCode="[$-10409]#,##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72400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C040-403B-4950-939E-D094FE058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C81284-8CCA-435F-B221-464BF15136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E26554-3439-4FB3-8171-589DAA2DA7FC}"/>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5" name="Footer Placeholder 4">
            <a:extLst>
              <a:ext uri="{FF2B5EF4-FFF2-40B4-BE49-F238E27FC236}">
                <a16:creationId xmlns:a16="http://schemas.microsoft.com/office/drawing/2014/main" id="{2975C4C4-3AFA-4B77-85CD-7B8AAC1D1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7FE0E-063F-401A-A21F-42D8BEE80861}"/>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197479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7971-037D-4E50-943D-96966A6BDA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065F6C-FB4F-4685-9392-E892AF333A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CD7A6-8270-4DDC-BCEE-8F67100B03FF}"/>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5" name="Footer Placeholder 4">
            <a:extLst>
              <a:ext uri="{FF2B5EF4-FFF2-40B4-BE49-F238E27FC236}">
                <a16:creationId xmlns:a16="http://schemas.microsoft.com/office/drawing/2014/main" id="{D7155D39-F4FF-4ABD-A40D-B86CFD319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23BE5-9903-4A6E-9CFC-C7341D5A0782}"/>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255625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76609-8774-42E7-85AE-F059CC3B0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E64AD4-765B-4984-8F01-31E1506D9E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D7140-2368-432F-A41A-0F441C352CCB}"/>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5" name="Footer Placeholder 4">
            <a:extLst>
              <a:ext uri="{FF2B5EF4-FFF2-40B4-BE49-F238E27FC236}">
                <a16:creationId xmlns:a16="http://schemas.microsoft.com/office/drawing/2014/main" id="{A2ABA198-CE2C-4559-93AC-8AAA04C5D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3EE1C-82DD-4ADF-A009-E8E80BC21968}"/>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423941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EF18-71B2-480E-9BCD-6AB976F71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28416-99E1-4B27-855C-FEC9ABF719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90B27-9E33-4BFB-920D-D421B9ECDF54}"/>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5" name="Footer Placeholder 4">
            <a:extLst>
              <a:ext uri="{FF2B5EF4-FFF2-40B4-BE49-F238E27FC236}">
                <a16:creationId xmlns:a16="http://schemas.microsoft.com/office/drawing/2014/main" id="{B61CB1E5-CC2D-4A9D-8589-F7D5F4ED3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5BF10-8A27-4A53-90B3-A8C222D623D0}"/>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384342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397B-549B-4D39-804E-758498E998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1CA443-69E5-4124-A3E9-EA8450FBC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F9B091-1A36-48F4-9537-636C5BA2714C}"/>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5" name="Footer Placeholder 4">
            <a:extLst>
              <a:ext uri="{FF2B5EF4-FFF2-40B4-BE49-F238E27FC236}">
                <a16:creationId xmlns:a16="http://schemas.microsoft.com/office/drawing/2014/main" id="{F65A3418-BB89-4900-8CBA-DB52EDAE1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5E768-DA8F-4A34-B285-3666FD0B25EE}"/>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155481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265B-F758-4513-ACC3-23F7D2FFD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314CE-FA7F-4517-A40D-40DB10A569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CFF370-2E17-4E78-A734-C1B2D547A1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A1059-1AFE-4FD5-B95A-C12C0716E49D}"/>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6" name="Footer Placeholder 5">
            <a:extLst>
              <a:ext uri="{FF2B5EF4-FFF2-40B4-BE49-F238E27FC236}">
                <a16:creationId xmlns:a16="http://schemas.microsoft.com/office/drawing/2014/main" id="{26C5995D-4C84-4667-9F1D-B626C7FB7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4549D-C08A-481D-B98E-E31A1EF310E6}"/>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414919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F64B-BE1F-4437-AF61-04052790F2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D18365-E111-45AC-932F-543B87059E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2473F5-AD1B-4DAC-9F07-05E1707E6D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FC4A41-C993-4E61-BDF2-6B99B228D8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269E33-691B-4545-8E3C-2900144D4E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9DA6D6-E94F-4F54-9CEF-3879129250BE}"/>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8" name="Footer Placeholder 7">
            <a:extLst>
              <a:ext uri="{FF2B5EF4-FFF2-40B4-BE49-F238E27FC236}">
                <a16:creationId xmlns:a16="http://schemas.microsoft.com/office/drawing/2014/main" id="{7D8F91BB-5B8C-4E60-87CE-C4B0536C80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A459B0-2FDB-485B-B574-92F3D89F9525}"/>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51533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AAF9-ADC1-4211-A2F0-2C35BD5944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948A28-A870-4A3E-8DA5-0C07430988C3}"/>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4" name="Footer Placeholder 3">
            <a:extLst>
              <a:ext uri="{FF2B5EF4-FFF2-40B4-BE49-F238E27FC236}">
                <a16:creationId xmlns:a16="http://schemas.microsoft.com/office/drawing/2014/main" id="{4F6EC601-7CE2-42F4-B9C7-C57A5632E2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D85B8-384A-44FE-888D-5EE8BF110438}"/>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293638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5FD22-C73E-4BBC-871A-EA7FD843D388}"/>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3" name="Footer Placeholder 2">
            <a:extLst>
              <a:ext uri="{FF2B5EF4-FFF2-40B4-BE49-F238E27FC236}">
                <a16:creationId xmlns:a16="http://schemas.microsoft.com/office/drawing/2014/main" id="{9CEB93E2-2BAF-4730-8D59-A1F6256185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8209D7-F270-416F-905B-1F41616B86CB}"/>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376715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5203-49B9-4A78-B2AA-0F76197B3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723553-6FC2-45F9-9556-EF68705B5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A115CE-4BDC-4CFC-9CFF-47694F95B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BCC-337F-4118-A59A-8863DE426AE5}"/>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6" name="Footer Placeholder 5">
            <a:extLst>
              <a:ext uri="{FF2B5EF4-FFF2-40B4-BE49-F238E27FC236}">
                <a16:creationId xmlns:a16="http://schemas.microsoft.com/office/drawing/2014/main" id="{35DC8C99-A0A7-4EFF-BA89-353B7442B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0DE90-A70B-4C22-947B-75486A12FC34}"/>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40765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4A6A-080A-4BF6-9CD0-4C4B6BF73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5D11EF-2408-431D-8ECC-B4BE58AB5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B0745F-12C2-4059-8587-25D88E229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F953E0-16C9-4D59-B5D5-42A862AB6FFA}"/>
              </a:ext>
            </a:extLst>
          </p:cNvPr>
          <p:cNvSpPr>
            <a:spLocks noGrp="1"/>
          </p:cNvSpPr>
          <p:nvPr>
            <p:ph type="dt" sz="half" idx="10"/>
          </p:nvPr>
        </p:nvSpPr>
        <p:spPr/>
        <p:txBody>
          <a:bodyPr/>
          <a:lstStyle/>
          <a:p>
            <a:fld id="{B249780B-6049-4D5E-A999-A64AD81E5010}" type="datetimeFigureOut">
              <a:rPr lang="en-US" smtClean="0"/>
              <a:t>4/5/2018</a:t>
            </a:fld>
            <a:endParaRPr lang="en-US"/>
          </a:p>
        </p:txBody>
      </p:sp>
      <p:sp>
        <p:nvSpPr>
          <p:cNvPr id="6" name="Footer Placeholder 5">
            <a:extLst>
              <a:ext uri="{FF2B5EF4-FFF2-40B4-BE49-F238E27FC236}">
                <a16:creationId xmlns:a16="http://schemas.microsoft.com/office/drawing/2014/main" id="{9B8A1AF0-AB3D-4160-A06A-11C77EB22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4DF91C-2284-4FFF-B083-8296E29927C6}"/>
              </a:ext>
            </a:extLst>
          </p:cNvPr>
          <p:cNvSpPr>
            <a:spLocks noGrp="1"/>
          </p:cNvSpPr>
          <p:nvPr>
            <p:ph type="sldNum" sz="quarter" idx="12"/>
          </p:nvPr>
        </p:nvSpPr>
        <p:spPr/>
        <p:txBody>
          <a:bodyPr/>
          <a:lstStyle/>
          <a:p>
            <a:fld id="{0AFDFCD5-4CFC-4917-BE01-C4F0F8F0CC59}" type="slidenum">
              <a:rPr lang="en-US" smtClean="0"/>
              <a:t>‹#›</a:t>
            </a:fld>
            <a:endParaRPr lang="en-US"/>
          </a:p>
        </p:txBody>
      </p:sp>
    </p:spTree>
    <p:extLst>
      <p:ext uri="{BB962C8B-B14F-4D97-AF65-F5344CB8AC3E}">
        <p14:creationId xmlns:p14="http://schemas.microsoft.com/office/powerpoint/2010/main" val="87985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8B6EA-E81E-4250-A5F3-258610070B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34DDE2-7A3C-4A4E-B5B6-ED6A8EAF7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F98D1-C35A-41E0-8A0E-627100EC5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9780B-6049-4D5E-A999-A64AD81E5010}" type="datetimeFigureOut">
              <a:rPr lang="en-US" smtClean="0"/>
              <a:t>4/5/2018</a:t>
            </a:fld>
            <a:endParaRPr lang="en-US"/>
          </a:p>
        </p:txBody>
      </p:sp>
      <p:sp>
        <p:nvSpPr>
          <p:cNvPr id="5" name="Footer Placeholder 4">
            <a:extLst>
              <a:ext uri="{FF2B5EF4-FFF2-40B4-BE49-F238E27FC236}">
                <a16:creationId xmlns:a16="http://schemas.microsoft.com/office/drawing/2014/main" id="{9E2F95CA-FC27-40DE-91C4-8785C3020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EE71E3-1D0F-4373-9D0E-D65CC16B70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DFCD5-4CFC-4917-BE01-C4F0F8F0CC59}" type="slidenum">
              <a:rPr lang="en-US" smtClean="0"/>
              <a:t>‹#›</a:t>
            </a:fld>
            <a:endParaRPr lang="en-US"/>
          </a:p>
        </p:txBody>
      </p:sp>
    </p:spTree>
    <p:extLst>
      <p:ext uri="{BB962C8B-B14F-4D97-AF65-F5344CB8AC3E}">
        <p14:creationId xmlns:p14="http://schemas.microsoft.com/office/powerpoint/2010/main" val="52380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Cluster_(epidemiology)" TargetMode="External"/><Relationship Id="rId3" Type="http://schemas.openxmlformats.org/officeDocument/2006/relationships/hyperlink" Target="https://en.wikipedia.org/wiki/Robert_Koch" TargetMode="External"/><Relationship Id="rId7" Type="http://schemas.openxmlformats.org/officeDocument/2006/relationships/image" Target="../media/image24.jpg"/><Relationship Id="rId2" Type="http://schemas.openxmlformats.org/officeDocument/2006/relationships/hyperlink" Target="https://en.wikipedia.org/wiki/Filippo_Pacini" TargetMode="Externa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en.wikipedia.org/wiki/Waldemar_Haffkine" TargetMode="External"/><Relationship Id="rId4" Type="http://schemas.openxmlformats.org/officeDocument/2006/relationships/hyperlink" Target="https://en.wikipedia.org/wiki/Cholera#cite_note-81"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hyperlink" Target="https://en.wikipedia.org/wiki/Austria" TargetMode="External"/><Relationship Id="rId7" Type="http://schemas.openxmlformats.org/officeDocument/2006/relationships/image" Target="../media/image25.png"/><Relationship Id="rId2" Type="http://schemas.openxmlformats.org/officeDocument/2006/relationships/hyperlink" Target="https://en.wikipedia.org/wiki/Vienna_General_Hospital" TargetMode="External"/><Relationship Id="rId1" Type="http://schemas.openxmlformats.org/officeDocument/2006/relationships/slideLayout" Target="../slideLayouts/slideLayout2.xml"/><Relationship Id="rId6" Type="http://schemas.openxmlformats.org/officeDocument/2006/relationships/hyperlink" Target="https://en.wikipedia.org/wiki/Semmelweis_reflex" TargetMode="External"/><Relationship Id="rId11" Type="http://schemas.openxmlformats.org/officeDocument/2006/relationships/hyperlink" Target="https://en.wikipedia.org/wiki/Hand_washing" TargetMode="External"/><Relationship Id="rId5" Type="http://schemas.openxmlformats.org/officeDocument/2006/relationships/hyperlink" Target="https://en.wikipedia.org/wiki/Gangrene" TargetMode="External"/><Relationship Id="rId10" Type="http://schemas.openxmlformats.org/officeDocument/2006/relationships/hyperlink" Target="https://en.wikipedia.org/wiki/Puerperal_fever" TargetMode="External"/><Relationship Id="rId4" Type="http://schemas.openxmlformats.org/officeDocument/2006/relationships/hyperlink" Target="https://en.wikipedia.org/wiki/J%C3%A1nos_Balassa" TargetMode="External"/><Relationship Id="rId9"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BE2452-1CCE-4F8E-B819-E70B6099A934}"/>
              </a:ext>
            </a:extLst>
          </p:cNvPr>
          <p:cNvPicPr>
            <a:picLocks noChangeAspect="1"/>
          </p:cNvPicPr>
          <p:nvPr/>
        </p:nvPicPr>
        <p:blipFill rotWithShape="1">
          <a:blip r:embed="rId2"/>
          <a:srcRect l="4588" r="7637" b="1"/>
          <a:stretch/>
        </p:blipFill>
        <p:spPr>
          <a:xfrm>
            <a:off x="20" y="10"/>
            <a:ext cx="6105635" cy="6857990"/>
          </a:xfrm>
          <a:prstGeom prst="rect">
            <a:avLst/>
          </a:prstGeom>
        </p:spPr>
      </p:pic>
      <p:sp>
        <p:nvSpPr>
          <p:cNvPr id="2" name="Title 1">
            <a:extLst>
              <a:ext uri="{FF2B5EF4-FFF2-40B4-BE49-F238E27FC236}">
                <a16:creationId xmlns:a16="http://schemas.microsoft.com/office/drawing/2014/main" id="{133AA5D1-04FD-4D70-9138-2D0D99428D5B}"/>
              </a:ext>
            </a:extLst>
          </p:cNvPr>
          <p:cNvSpPr>
            <a:spLocks noGrp="1"/>
          </p:cNvSpPr>
          <p:nvPr>
            <p:ph type="ctrTitle"/>
          </p:nvPr>
        </p:nvSpPr>
        <p:spPr>
          <a:xfrm>
            <a:off x="6745735" y="640081"/>
            <a:ext cx="4806184" cy="3637373"/>
          </a:xfrm>
          <a:noFill/>
        </p:spPr>
        <p:txBody>
          <a:bodyPr>
            <a:normAutofit/>
          </a:bodyPr>
          <a:lstStyle/>
          <a:p>
            <a:pPr algn="l"/>
            <a:r>
              <a:rPr lang="th-TH" b="1" dirty="0">
                <a:latin typeface="TH SarabunPSK" panose="020B0500040200020003" pitchFamily="34" charset="-34"/>
                <a:cs typeface="TH SarabunPSK" panose="020B0500040200020003" pitchFamily="34" charset="-34"/>
              </a:rPr>
              <a:t>นโยบายและทิศทางเขตสุขภาพที่ </a:t>
            </a:r>
            <a:r>
              <a:rPr lang="en-US" altLang="zh-CN" b="1" dirty="0">
                <a:latin typeface="TH SarabunPSK" panose="020B0500040200020003" pitchFamily="34" charset="-34"/>
                <a:cs typeface="TH SarabunPSK" panose="020B0500040200020003" pitchFamily="34" charset="-34"/>
              </a:rPr>
              <a:t>8</a:t>
            </a:r>
            <a:r>
              <a:rPr lang="th-TH" altLang="zh-CN" b="1" dirty="0">
                <a:latin typeface="TH SarabunPSK" panose="020B0500040200020003" pitchFamily="34" charset="-34"/>
                <a:cs typeface="TH SarabunPSK" panose="020B0500040200020003" pitchFamily="34" charset="-34"/>
              </a:rPr>
              <a:t> </a:t>
            </a:r>
            <a:br>
              <a:rPr lang="th-TH" altLang="zh-CN" b="1" dirty="0">
                <a:latin typeface="TH SarabunPSK" panose="020B0500040200020003" pitchFamily="34" charset="-34"/>
                <a:cs typeface="TH SarabunPSK" panose="020B0500040200020003" pitchFamily="34" charset="-34"/>
              </a:rPr>
            </a:br>
            <a:r>
              <a:rPr lang="th-TH" altLang="zh-CN" sz="5400" dirty="0">
                <a:latin typeface="TH SarabunPSK" panose="020B0500040200020003" pitchFamily="34" charset="-34"/>
                <a:cs typeface="TH SarabunPSK" panose="020B0500040200020003" pitchFamily="34" charset="-34"/>
              </a:rPr>
              <a:t>สรุปตรวจราชการรอบที่ </a:t>
            </a:r>
            <a:r>
              <a:rPr lang="en-US" altLang="zh-CN" sz="5400" dirty="0">
                <a:latin typeface="TH SarabunPSK" panose="020B0500040200020003" pitchFamily="34" charset="-34"/>
                <a:cs typeface="TH SarabunPSK" panose="020B0500040200020003" pitchFamily="34" charset="-34"/>
              </a:rPr>
              <a:t>1</a:t>
            </a:r>
            <a:endParaRPr lang="en-US" dirty="0">
              <a:latin typeface="TH SarabunPSK" panose="020B0500040200020003" pitchFamily="34" charset="-34"/>
              <a:cs typeface="TH SarabunPSK" panose="020B0500040200020003" pitchFamily="34" charset="-34"/>
            </a:endParaRPr>
          </a:p>
        </p:txBody>
      </p:sp>
      <p:sp>
        <p:nvSpPr>
          <p:cNvPr id="3" name="Subtitle 2">
            <a:extLst>
              <a:ext uri="{FF2B5EF4-FFF2-40B4-BE49-F238E27FC236}">
                <a16:creationId xmlns:a16="http://schemas.microsoft.com/office/drawing/2014/main" id="{73CDD83D-1462-4F6D-8B25-C71E3E5A85F3}"/>
              </a:ext>
            </a:extLst>
          </p:cNvPr>
          <p:cNvSpPr>
            <a:spLocks noGrp="1"/>
          </p:cNvSpPr>
          <p:nvPr>
            <p:ph type="subTitle" idx="1"/>
          </p:nvPr>
        </p:nvSpPr>
        <p:spPr>
          <a:xfrm>
            <a:off x="6745735" y="4415883"/>
            <a:ext cx="4806184" cy="1802038"/>
          </a:xfrm>
          <a:noFill/>
        </p:spPr>
        <p:txBody>
          <a:bodyPr>
            <a:normAutofit/>
          </a:bodyPr>
          <a:lstStyle/>
          <a:p>
            <a:pPr algn="l"/>
            <a:r>
              <a:rPr lang="th-TH">
                <a:latin typeface="TH SarabunPSK" panose="020B0500040200020003" pitchFamily="34" charset="-34"/>
                <a:cs typeface="TH SarabunPSK" panose="020B0500040200020003" pitchFamily="34" charset="-34"/>
              </a:rPr>
              <a:t>นพ.ชาญวิทย์ ทระเทพ</a:t>
            </a:r>
            <a:endParaRPr lang="en-US">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17237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21"/>
          <a:stretch/>
        </p:blipFill>
        <p:spPr>
          <a:xfrm>
            <a:off x="1107583" y="815904"/>
            <a:ext cx="4703282" cy="2326469"/>
          </a:xfrm>
          <a:prstGeom prst="rect">
            <a:avLst/>
          </a:prstGeom>
        </p:spPr>
      </p:pic>
      <p:pic>
        <p:nvPicPr>
          <p:cNvPr id="5" name="Picture 4"/>
          <p:cNvPicPr>
            <a:picLocks noChangeAspect="1"/>
          </p:cNvPicPr>
          <p:nvPr/>
        </p:nvPicPr>
        <p:blipFill rotWithShape="1">
          <a:blip r:embed="rId3"/>
          <a:srcRect l="3576"/>
          <a:stretch/>
        </p:blipFill>
        <p:spPr>
          <a:xfrm>
            <a:off x="945424" y="3474724"/>
            <a:ext cx="4717957" cy="2609561"/>
          </a:xfrm>
          <a:prstGeom prst="rect">
            <a:avLst/>
          </a:prstGeom>
        </p:spPr>
      </p:pic>
      <p:pic>
        <p:nvPicPr>
          <p:cNvPr id="6" name="Picture 5"/>
          <p:cNvPicPr>
            <a:picLocks noChangeAspect="1"/>
          </p:cNvPicPr>
          <p:nvPr/>
        </p:nvPicPr>
        <p:blipFill rotWithShape="1">
          <a:blip r:embed="rId4"/>
          <a:srcRect l="8863"/>
          <a:stretch/>
        </p:blipFill>
        <p:spPr>
          <a:xfrm>
            <a:off x="6356555" y="3474724"/>
            <a:ext cx="5066070" cy="2550569"/>
          </a:xfrm>
          <a:prstGeom prst="rect">
            <a:avLst/>
          </a:prstGeom>
        </p:spPr>
      </p:pic>
      <p:pic>
        <p:nvPicPr>
          <p:cNvPr id="7" name="Picture 6"/>
          <p:cNvPicPr>
            <a:picLocks noChangeAspect="1"/>
          </p:cNvPicPr>
          <p:nvPr/>
        </p:nvPicPr>
        <p:blipFill>
          <a:blip r:embed="rId5"/>
          <a:stretch>
            <a:fillRect/>
          </a:stretch>
        </p:blipFill>
        <p:spPr>
          <a:xfrm>
            <a:off x="6356555" y="686583"/>
            <a:ext cx="5066070" cy="2558058"/>
          </a:xfrm>
          <a:prstGeom prst="rect">
            <a:avLst/>
          </a:prstGeom>
        </p:spPr>
      </p:pic>
      <p:sp>
        <p:nvSpPr>
          <p:cNvPr id="2" name="Rectangle 1"/>
          <p:cNvSpPr/>
          <p:nvPr/>
        </p:nvSpPr>
        <p:spPr>
          <a:xfrm>
            <a:off x="6356556" y="722664"/>
            <a:ext cx="2979176" cy="383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Number of smoking population</a:t>
            </a:r>
            <a:endParaRPr lang="th-TH" sz="1600" b="1" dirty="0"/>
          </a:p>
        </p:txBody>
      </p:sp>
      <p:sp>
        <p:nvSpPr>
          <p:cNvPr id="8" name="Rectangle 7"/>
          <p:cNvSpPr/>
          <p:nvPr/>
        </p:nvSpPr>
        <p:spPr>
          <a:xfrm>
            <a:off x="9660195" y="781656"/>
            <a:ext cx="1519082" cy="235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Unit/10000</a:t>
            </a:r>
            <a:endParaRPr lang="th-TH" sz="1600" b="1" dirty="0"/>
          </a:p>
        </p:txBody>
      </p:sp>
      <p:sp>
        <p:nvSpPr>
          <p:cNvPr id="9" name="Rectangle 8"/>
          <p:cNvSpPr/>
          <p:nvPr/>
        </p:nvSpPr>
        <p:spPr>
          <a:xfrm>
            <a:off x="9571705" y="1578079"/>
            <a:ext cx="1563326" cy="17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Youth (15-24)</a:t>
            </a:r>
            <a:endParaRPr lang="th-TH" sz="1200" b="1" dirty="0"/>
          </a:p>
        </p:txBody>
      </p:sp>
      <p:sp>
        <p:nvSpPr>
          <p:cNvPr id="10" name="Rectangle 9"/>
          <p:cNvSpPr/>
          <p:nvPr/>
        </p:nvSpPr>
        <p:spPr>
          <a:xfrm>
            <a:off x="9527461" y="2271253"/>
            <a:ext cx="1592823" cy="19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working (25-59)</a:t>
            </a:r>
            <a:endParaRPr lang="th-TH" sz="1200" b="1" dirty="0"/>
          </a:p>
        </p:txBody>
      </p:sp>
      <p:sp>
        <p:nvSpPr>
          <p:cNvPr id="11" name="Rectangle 10"/>
          <p:cNvSpPr/>
          <p:nvPr/>
        </p:nvSpPr>
        <p:spPr>
          <a:xfrm>
            <a:off x="9527461" y="3013583"/>
            <a:ext cx="1523998" cy="157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Aging (60 x</a:t>
            </a:r>
            <a:r>
              <a:rPr lang="th-TH" sz="1200" b="1" dirty="0"/>
              <a:t>ขึ้นไป</a:t>
            </a:r>
            <a:r>
              <a:rPr lang="en-US" sz="1200" b="1" dirty="0"/>
              <a:t>)</a:t>
            </a:r>
            <a:endParaRPr lang="th-TH" sz="1200" b="1" dirty="0"/>
          </a:p>
        </p:txBody>
      </p:sp>
      <p:sp>
        <p:nvSpPr>
          <p:cNvPr id="12" name="Title 1"/>
          <p:cNvSpPr>
            <a:spLocks noGrp="1"/>
          </p:cNvSpPr>
          <p:nvPr>
            <p:ph type="title"/>
          </p:nvPr>
        </p:nvSpPr>
        <p:spPr>
          <a:xfrm>
            <a:off x="2716823" y="215025"/>
            <a:ext cx="6674714" cy="392598"/>
          </a:xfrm>
        </p:spPr>
        <p:txBody>
          <a:bodyPr>
            <a:normAutofit fontScale="90000"/>
          </a:bodyPr>
          <a:lstStyle/>
          <a:p>
            <a:pPr algn="ctr"/>
            <a:r>
              <a:rPr lang="en-US" dirty="0"/>
              <a:t>Health Risks</a:t>
            </a:r>
            <a:endParaRPr lang="th-TH" dirty="0"/>
          </a:p>
        </p:txBody>
      </p:sp>
    </p:spTree>
    <p:extLst>
      <p:ext uri="{BB962C8B-B14F-4D97-AF65-F5344CB8AC3E}">
        <p14:creationId xmlns:p14="http://schemas.microsoft.com/office/powerpoint/2010/main" val="6970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513" y="296418"/>
            <a:ext cx="6409809" cy="628581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322" y="81247"/>
            <a:ext cx="5411305" cy="304385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472" y="3461094"/>
            <a:ext cx="5192014" cy="2920508"/>
          </a:xfrm>
          <a:prstGeom prst="rect">
            <a:avLst/>
          </a:prstGeom>
        </p:spPr>
      </p:pic>
    </p:spTree>
    <p:extLst>
      <p:ext uri="{BB962C8B-B14F-4D97-AF65-F5344CB8AC3E}">
        <p14:creationId xmlns:p14="http://schemas.microsoft.com/office/powerpoint/2010/main" val="189488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atic.naewna.com/uploads/news/source/1364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866" y="3277395"/>
            <a:ext cx="47625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hfocus.org/sites/default/files/images/55600001529360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60" y="3345655"/>
            <a:ext cx="4856091" cy="325358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hfocus.org/sites/default/files/images/525364_10200547685789099_1022672697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115" y="156422"/>
            <a:ext cx="4378327" cy="2922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khaosod.co.th/online/2015/05/14316707841431670812l.jpg">
            <a:extLst>
              <a:ext uri="{FF2B5EF4-FFF2-40B4-BE49-F238E27FC236}">
                <a16:creationId xmlns:a16="http://schemas.microsoft.com/office/drawing/2014/main" id="{389E346E-6944-41CB-940A-1D493D8CF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095" y="149547"/>
            <a:ext cx="3905877" cy="292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3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202E7D-28B6-4240-8B78-C671BA123181}"/>
              </a:ext>
            </a:extLst>
          </p:cNvPr>
          <p:cNvPicPr>
            <a:picLocks noChangeAspect="1"/>
          </p:cNvPicPr>
          <p:nvPr/>
        </p:nvPicPr>
        <p:blipFill>
          <a:blip r:embed="rId2"/>
          <a:stretch>
            <a:fillRect/>
          </a:stretch>
        </p:blipFill>
        <p:spPr>
          <a:xfrm>
            <a:off x="0" y="0"/>
            <a:ext cx="12195467" cy="6858000"/>
          </a:xfrm>
          <a:prstGeom prst="rect">
            <a:avLst/>
          </a:prstGeom>
        </p:spPr>
      </p:pic>
    </p:spTree>
    <p:extLst>
      <p:ext uri="{BB962C8B-B14F-4D97-AF65-F5344CB8AC3E}">
        <p14:creationId xmlns:p14="http://schemas.microsoft.com/office/powerpoint/2010/main" val="87510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1"/>
            <a:ext cx="12192001" cy="6892069"/>
          </a:xfrm>
          <a:prstGeom prst="rect">
            <a:avLst/>
          </a:prstGeom>
        </p:spPr>
      </p:pic>
    </p:spTree>
    <p:extLst>
      <p:ext uri="{BB962C8B-B14F-4D97-AF65-F5344CB8AC3E}">
        <p14:creationId xmlns:p14="http://schemas.microsoft.com/office/powerpoint/2010/main" val="83152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D16F-F3D8-45BC-B0DD-C26E67CE1CB9}"/>
              </a:ext>
            </a:extLst>
          </p:cNvPr>
          <p:cNvSpPr>
            <a:spLocks noGrp="1"/>
          </p:cNvSpPr>
          <p:nvPr>
            <p:ph type="title"/>
          </p:nvPr>
        </p:nvSpPr>
        <p:spPr>
          <a:xfrm>
            <a:off x="392430" y="291665"/>
            <a:ext cx="8402955" cy="1325563"/>
          </a:xfrm>
        </p:spPr>
        <p:txBody>
          <a:bodyPr/>
          <a:lstStyle/>
          <a:p>
            <a:pPr algn="ctr"/>
            <a:r>
              <a:rPr lang="th-TH" dirty="0">
                <a:latin typeface="TH SarabunPSK" panose="020B0500040200020003" pitchFamily="34" charset="-34"/>
                <a:cs typeface="TH SarabunPSK" panose="020B0500040200020003" pitchFamily="34" charset="-34"/>
              </a:rPr>
              <a:t>บทเรียน </a:t>
            </a:r>
            <a:r>
              <a:rPr lang="en-US" dirty="0">
                <a:latin typeface="TH SarabunPSK" panose="020B0500040200020003" pitchFamily="34" charset="-34"/>
                <a:cs typeface="TH SarabunPSK" panose="020B0500040200020003" pitchFamily="34" charset="-34"/>
              </a:rPr>
              <a:t>: </a:t>
            </a:r>
            <a:r>
              <a:rPr lang="th-TH" dirty="0">
                <a:latin typeface="TH SarabunPSK" panose="020B0500040200020003" pitchFamily="34" charset="-34"/>
                <a:cs typeface="TH SarabunPSK" panose="020B0500040200020003" pitchFamily="34" charset="-34"/>
              </a:rPr>
              <a:t>อหิวาตกโรค (</a:t>
            </a:r>
            <a:r>
              <a:rPr lang="en-US" dirty="0">
                <a:latin typeface="TH SarabunPSK" panose="020B0500040200020003" pitchFamily="34" charset="-34"/>
                <a:cs typeface="TH SarabunPSK" panose="020B0500040200020003" pitchFamily="34" charset="-34"/>
              </a:rPr>
              <a:t>Cholera</a:t>
            </a:r>
            <a:r>
              <a:rPr lang="th-TH" dirty="0">
                <a:latin typeface="TH SarabunPSK" panose="020B0500040200020003" pitchFamily="34" charset="-34"/>
                <a:cs typeface="TH SarabunPSK" panose="020B0500040200020003" pitchFamily="34" charset="-34"/>
              </a:rPr>
              <a:t>)</a:t>
            </a:r>
          </a:p>
        </p:txBody>
      </p:sp>
      <p:sp>
        <p:nvSpPr>
          <p:cNvPr id="3" name="Content Placeholder 2">
            <a:extLst>
              <a:ext uri="{FF2B5EF4-FFF2-40B4-BE49-F238E27FC236}">
                <a16:creationId xmlns:a16="http://schemas.microsoft.com/office/drawing/2014/main" id="{12D5A634-9545-4545-9700-E991EC785C1B}"/>
              </a:ext>
            </a:extLst>
          </p:cNvPr>
          <p:cNvSpPr>
            <a:spLocks noGrp="1"/>
          </p:cNvSpPr>
          <p:nvPr>
            <p:ph idx="1"/>
          </p:nvPr>
        </p:nvSpPr>
        <p:spPr>
          <a:xfrm>
            <a:off x="838200" y="1862066"/>
            <a:ext cx="7326923" cy="4344352"/>
          </a:xfrm>
        </p:spPr>
        <p:txBody>
          <a:bodyPr>
            <a:normAutofit lnSpcReduction="10000"/>
          </a:bodyPr>
          <a:lstStyle/>
          <a:p>
            <a:r>
              <a:rPr lang="en-US" dirty="0">
                <a:latin typeface="TH SarabunPSK" panose="020B0500040200020003" pitchFamily="34" charset="-34"/>
                <a:cs typeface="TH SarabunPSK" panose="020B0500040200020003" pitchFamily="34" charset="-34"/>
              </a:rPr>
              <a:t>1854 John Snow, in England, was the first to identify the importance of contaminated water as its cause in 1854. The bacterium was isolated in 1854 by Italian anatomist </a:t>
            </a:r>
            <a:r>
              <a:rPr lang="en-US" dirty="0">
                <a:latin typeface="TH SarabunPSK" panose="020B0500040200020003" pitchFamily="34" charset="-34"/>
                <a:cs typeface="TH SarabunPSK" panose="020B0500040200020003" pitchFamily="34" charset="-34"/>
                <a:hlinkClick r:id="rId2" tooltip="Filippo Pacini"/>
              </a:rPr>
              <a:t>Filippo </a:t>
            </a:r>
            <a:r>
              <a:rPr lang="en-US" dirty="0" err="1">
                <a:latin typeface="TH SarabunPSK" panose="020B0500040200020003" pitchFamily="34" charset="-34"/>
                <a:cs typeface="TH SarabunPSK" panose="020B0500040200020003" pitchFamily="34" charset="-34"/>
                <a:hlinkClick r:id="rId2" tooltip="Filippo Pacini"/>
              </a:rPr>
              <a:t>Pacini</a:t>
            </a:r>
            <a:r>
              <a:rPr lang="en-US" sz="3600" b="1" dirty="0">
                <a:latin typeface="TH SarabunPSK" panose="020B0500040200020003" pitchFamily="34" charset="-34"/>
                <a:cs typeface="TH SarabunPSK" panose="020B0500040200020003" pitchFamily="34" charset="-34"/>
              </a:rPr>
              <a:t>. Cholera affects an estimated 3–5 million people deaths a year. </a:t>
            </a:r>
            <a:endParaRPr lang="en-US" b="1" dirty="0">
              <a:latin typeface="TH SarabunPSK" panose="020B0500040200020003" pitchFamily="34" charset="-34"/>
              <a:cs typeface="TH SarabunPSK" panose="020B0500040200020003" pitchFamily="34" charset="-34"/>
            </a:endParaRPr>
          </a:p>
          <a:p>
            <a:r>
              <a:rPr lang="en-US" dirty="0">
                <a:latin typeface="TH SarabunPSK" panose="020B0500040200020003" pitchFamily="34" charset="-34"/>
                <a:cs typeface="TH SarabunPSK" panose="020B0500040200020003" pitchFamily="34" charset="-34"/>
              </a:rPr>
              <a:t>1883, </a:t>
            </a:r>
            <a:r>
              <a:rPr lang="en-US" dirty="0">
                <a:latin typeface="TH SarabunPSK" panose="020B0500040200020003" pitchFamily="34" charset="-34"/>
                <a:cs typeface="TH SarabunPSK" panose="020B0500040200020003" pitchFamily="34" charset="-34"/>
                <a:hlinkClick r:id="rId3" tooltip="Robert Koch"/>
              </a:rPr>
              <a:t>Robert Koch</a:t>
            </a:r>
            <a:r>
              <a:rPr lang="en-US" dirty="0">
                <a:latin typeface="TH SarabunPSK" panose="020B0500040200020003" pitchFamily="34" charset="-34"/>
                <a:cs typeface="TH SarabunPSK" panose="020B0500040200020003" pitchFamily="34" charset="-34"/>
              </a:rPr>
              <a:t> identified </a:t>
            </a:r>
            <a:r>
              <a:rPr lang="en-US" i="1" dirty="0">
                <a:latin typeface="TH SarabunPSK" panose="020B0500040200020003" pitchFamily="34" charset="-34"/>
                <a:cs typeface="TH SarabunPSK" panose="020B0500040200020003" pitchFamily="34" charset="-34"/>
              </a:rPr>
              <a:t>V. cholerae</a:t>
            </a:r>
            <a:r>
              <a:rPr lang="en-US" dirty="0">
                <a:latin typeface="TH SarabunPSK" panose="020B0500040200020003" pitchFamily="34" charset="-34"/>
                <a:cs typeface="TH SarabunPSK" panose="020B0500040200020003" pitchFamily="34" charset="-34"/>
              </a:rPr>
              <a:t> with a microscope as the bacillus causing the disease.</a:t>
            </a:r>
            <a:r>
              <a:rPr lang="en-US" baseline="30000" dirty="0">
                <a:latin typeface="TH SarabunPSK" panose="020B0500040200020003" pitchFamily="34" charset="-34"/>
                <a:cs typeface="TH SarabunPSK" panose="020B0500040200020003" pitchFamily="34" charset="-34"/>
                <a:hlinkClick r:id="rId4"/>
              </a:rPr>
              <a:t>[</a:t>
            </a:r>
            <a:endParaRPr lang="th-TH" dirty="0">
              <a:latin typeface="TH SarabunPSK" panose="020B0500040200020003" pitchFamily="34" charset="-34"/>
              <a:cs typeface="TH SarabunPSK" panose="020B0500040200020003" pitchFamily="34" charset="-34"/>
            </a:endParaRPr>
          </a:p>
          <a:p>
            <a:r>
              <a:rPr lang="en-US" dirty="0">
                <a:latin typeface="TH SarabunPSK" panose="020B0500040200020003" pitchFamily="34" charset="-34"/>
                <a:cs typeface="TH SarabunPSK" panose="020B0500040200020003" pitchFamily="34" charset="-34"/>
              </a:rPr>
              <a:t>1892 First International Convention.</a:t>
            </a:r>
            <a:r>
              <a:rPr lang="en-US" baseline="30000" dirty="0">
                <a:latin typeface="TH SarabunPSK" panose="020B0500040200020003" pitchFamily="34" charset="-34"/>
                <a:cs typeface="TH SarabunPSK" panose="020B0500040200020003" pitchFamily="34" charset="-34"/>
              </a:rPr>
              <a:t>  </a:t>
            </a:r>
            <a:r>
              <a:rPr lang="en-US" dirty="0">
                <a:latin typeface="TH SarabunPSK" panose="020B0500040200020003" pitchFamily="34" charset="-34"/>
                <a:cs typeface="TH SarabunPSK" panose="020B0500040200020003" pitchFamily="34" charset="-34"/>
              </a:rPr>
              <a:t> Russian-Jewish bacteriologist </a:t>
            </a:r>
            <a:r>
              <a:rPr lang="en-US" dirty="0">
                <a:latin typeface="TH SarabunPSK" panose="020B0500040200020003" pitchFamily="34" charset="-34"/>
                <a:cs typeface="TH SarabunPSK" panose="020B0500040200020003" pitchFamily="34" charset="-34"/>
                <a:hlinkClick r:id="rId5" tooltip="Waldemar Haffkine"/>
              </a:rPr>
              <a:t>Waldemar </a:t>
            </a:r>
            <a:r>
              <a:rPr lang="en-US" dirty="0" err="1">
                <a:latin typeface="TH SarabunPSK" panose="020B0500040200020003" pitchFamily="34" charset="-34"/>
                <a:cs typeface="TH SarabunPSK" panose="020B0500040200020003" pitchFamily="34" charset="-34"/>
                <a:hlinkClick r:id="rId5" tooltip="Waldemar Haffkine"/>
              </a:rPr>
              <a:t>Haffkine</a:t>
            </a:r>
            <a:r>
              <a:rPr lang="en-US" dirty="0">
                <a:latin typeface="TH SarabunPSK" panose="020B0500040200020003" pitchFamily="34" charset="-34"/>
                <a:cs typeface="TH SarabunPSK" panose="020B0500040200020003" pitchFamily="34" charset="-34"/>
              </a:rPr>
              <a:t> developed the first cholera vaccine in July 1892. </a:t>
            </a:r>
            <a:endParaRPr lang="en-US" baseline="30000" dirty="0">
              <a:latin typeface="TH SarabunPSK" panose="020B0500040200020003" pitchFamily="34" charset="-34"/>
              <a:cs typeface="TH SarabunPSK" panose="020B0500040200020003" pitchFamily="34" charset="-34"/>
            </a:endParaRPr>
          </a:p>
        </p:txBody>
      </p:sp>
      <p:pic>
        <p:nvPicPr>
          <p:cNvPr id="5" name="Picture 4">
            <a:extLst>
              <a:ext uri="{FF2B5EF4-FFF2-40B4-BE49-F238E27FC236}">
                <a16:creationId xmlns:a16="http://schemas.microsoft.com/office/drawing/2014/main" id="{33E201E9-E734-4808-8998-6648A81026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0077" y="365125"/>
            <a:ext cx="2297722" cy="3724224"/>
          </a:xfrm>
          <a:prstGeom prst="rect">
            <a:avLst/>
          </a:prstGeom>
        </p:spPr>
      </p:pic>
      <p:pic>
        <p:nvPicPr>
          <p:cNvPr id="7" name="Picture 6">
            <a:extLst>
              <a:ext uri="{FF2B5EF4-FFF2-40B4-BE49-F238E27FC236}">
                <a16:creationId xmlns:a16="http://schemas.microsoft.com/office/drawing/2014/main" id="{AC3FC91E-39FF-4D02-853D-FA81B64A3A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6078" y="4258984"/>
            <a:ext cx="2331721" cy="2176273"/>
          </a:xfrm>
          <a:prstGeom prst="rect">
            <a:avLst/>
          </a:prstGeom>
        </p:spPr>
      </p:pic>
      <p:sp>
        <p:nvSpPr>
          <p:cNvPr id="8" name="Rectangle 7">
            <a:extLst>
              <a:ext uri="{FF2B5EF4-FFF2-40B4-BE49-F238E27FC236}">
                <a16:creationId xmlns:a16="http://schemas.microsoft.com/office/drawing/2014/main" id="{ECECA6EA-0723-4564-B3E9-A96E4EDA25FA}"/>
              </a:ext>
            </a:extLst>
          </p:cNvPr>
          <p:cNvSpPr/>
          <p:nvPr/>
        </p:nvSpPr>
        <p:spPr>
          <a:xfrm>
            <a:off x="8847279" y="6334780"/>
            <a:ext cx="2749317" cy="523220"/>
          </a:xfrm>
          <a:prstGeom prst="rect">
            <a:avLst/>
          </a:prstGeom>
        </p:spPr>
        <p:txBody>
          <a:bodyPr wrap="square">
            <a:spAutoFit/>
          </a:bodyPr>
          <a:lstStyle/>
          <a:p>
            <a:pPr algn="ctr"/>
            <a:r>
              <a:rPr lang="en-US" sz="1400" dirty="0">
                <a:latin typeface="TH SarabunPSK" panose="020B0500040200020003" pitchFamily="34" charset="-34"/>
                <a:cs typeface="TH SarabunPSK" panose="020B0500040200020003" pitchFamily="34" charset="-34"/>
                <a:hlinkClick r:id="rId8" tooltip="Cluster (epidemiology)"/>
              </a:rPr>
              <a:t>clusters</a:t>
            </a:r>
            <a:r>
              <a:rPr lang="en-US" sz="1400" dirty="0">
                <a:latin typeface="TH SarabunPSK" panose="020B0500040200020003" pitchFamily="34" charset="-34"/>
                <a:cs typeface="TH SarabunPSK" panose="020B0500040200020003" pitchFamily="34" charset="-34"/>
              </a:rPr>
              <a:t> of cholera cases in the London epidemic of 1854,</a:t>
            </a:r>
            <a:endParaRPr lang="th-TH" sz="14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57113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F5B0-F511-4EDA-BCD4-B5853F3D6543}"/>
              </a:ext>
            </a:extLst>
          </p:cNvPr>
          <p:cNvSpPr>
            <a:spLocks noGrp="1"/>
          </p:cNvSpPr>
          <p:nvPr>
            <p:ph type="title"/>
          </p:nvPr>
        </p:nvSpPr>
        <p:spPr/>
        <p:txBody>
          <a:bodyPr/>
          <a:lstStyle/>
          <a:p>
            <a:pPr algn="ctr"/>
            <a:r>
              <a:rPr lang="th-TH" dirty="0">
                <a:latin typeface="TH SarabunPSK" panose="020B0500040200020003" pitchFamily="34" charset="-34"/>
                <a:cs typeface="TH SarabunPSK" panose="020B0500040200020003" pitchFamily="34" charset="-34"/>
              </a:rPr>
              <a:t>บทเรียน </a:t>
            </a:r>
            <a:r>
              <a:rPr lang="en-US" dirty="0">
                <a:latin typeface="TH SarabunPSK" panose="020B0500040200020003" pitchFamily="34" charset="-34"/>
                <a:cs typeface="TH SarabunPSK" panose="020B0500040200020003" pitchFamily="34" charset="-34"/>
              </a:rPr>
              <a:t>:</a:t>
            </a:r>
            <a:r>
              <a:rPr lang="th-TH" dirty="0">
                <a:latin typeface="TH SarabunPSK" panose="020B0500040200020003" pitchFamily="34" charset="-34"/>
                <a:cs typeface="TH SarabunPSK" panose="020B0500040200020003" pitchFamily="34" charset="-34"/>
              </a:rPr>
              <a:t> แม่ตายจากไข้หลังคลอด</a:t>
            </a:r>
            <a:r>
              <a:rPr lang="en-US" dirty="0">
                <a:latin typeface="TH SarabunPSK" panose="020B0500040200020003" pitchFamily="34" charset="-34"/>
                <a:cs typeface="TH SarabunPSK" panose="020B0500040200020003" pitchFamily="34" charset="-34"/>
              </a:rPr>
              <a:t> </a:t>
            </a:r>
            <a:r>
              <a:rPr lang="th-TH" dirty="0">
                <a:latin typeface="TH SarabunPSK" panose="020B0500040200020003" pitchFamily="34" charset="-34"/>
                <a:cs typeface="TH SarabunPSK" panose="020B0500040200020003" pitchFamily="34" charset="-34"/>
              </a:rPr>
              <a:t>(</a:t>
            </a:r>
            <a:r>
              <a:rPr lang="en-US" dirty="0">
                <a:latin typeface="TH SarabunPSK" panose="020B0500040200020003" pitchFamily="34" charset="-34"/>
                <a:cs typeface="TH SarabunPSK" panose="020B0500040200020003" pitchFamily="34" charset="-34"/>
              </a:rPr>
              <a:t>Maternal Mortality</a:t>
            </a:r>
            <a:r>
              <a:rPr lang="th-TH" dirty="0">
                <a:latin typeface="TH SarabunPSK" panose="020B0500040200020003" pitchFamily="34" charset="-34"/>
                <a:cs typeface="TH SarabunPSK" panose="020B0500040200020003" pitchFamily="34" charset="-34"/>
              </a:rPr>
              <a:t>)</a:t>
            </a:r>
          </a:p>
        </p:txBody>
      </p:sp>
      <p:sp>
        <p:nvSpPr>
          <p:cNvPr id="3" name="Content Placeholder 2">
            <a:extLst>
              <a:ext uri="{FF2B5EF4-FFF2-40B4-BE49-F238E27FC236}">
                <a16:creationId xmlns:a16="http://schemas.microsoft.com/office/drawing/2014/main" id="{1D58E15C-3304-4FDD-822D-D22A5050EDD0}"/>
              </a:ext>
            </a:extLst>
          </p:cNvPr>
          <p:cNvSpPr>
            <a:spLocks noGrp="1"/>
          </p:cNvSpPr>
          <p:nvPr>
            <p:ph idx="1"/>
          </p:nvPr>
        </p:nvSpPr>
        <p:spPr>
          <a:xfrm>
            <a:off x="838201" y="1825624"/>
            <a:ext cx="6392594" cy="4687718"/>
          </a:xfrm>
        </p:spPr>
        <p:txBody>
          <a:bodyPr>
            <a:normAutofit fontScale="85000" lnSpcReduction="20000"/>
          </a:bodyPr>
          <a:lstStyle/>
          <a:p>
            <a:pPr algn="ctr"/>
            <a:r>
              <a:rPr lang="en-US" dirty="0">
                <a:latin typeface="TH SarabunPSK" panose="020B0500040200020003" pitchFamily="34" charset="-34"/>
                <a:cs typeface="TH SarabunPSK" panose="020B0500040200020003" pitchFamily="34" charset="-34"/>
              </a:rPr>
              <a:t>At the </a:t>
            </a:r>
            <a:r>
              <a:rPr lang="en-US" dirty="0">
                <a:latin typeface="TH SarabunPSK" panose="020B0500040200020003" pitchFamily="34" charset="-34"/>
                <a:cs typeface="TH SarabunPSK" panose="020B0500040200020003" pitchFamily="34" charset="-34"/>
                <a:hlinkClick r:id="rId2" tooltip="Vienna General Hospital"/>
              </a:rPr>
              <a:t>Vienna General Hospital</a:t>
            </a:r>
            <a:r>
              <a:rPr lang="en-US" dirty="0">
                <a:latin typeface="TH SarabunPSK" panose="020B0500040200020003" pitchFamily="34" charset="-34"/>
                <a:cs typeface="TH SarabunPSK" panose="020B0500040200020003" pitchFamily="34" charset="-34"/>
              </a:rPr>
              <a:t> in </a:t>
            </a:r>
            <a:r>
              <a:rPr lang="en-US" dirty="0">
                <a:latin typeface="TH SarabunPSK" panose="020B0500040200020003" pitchFamily="34" charset="-34"/>
                <a:cs typeface="TH SarabunPSK" panose="020B0500040200020003" pitchFamily="34" charset="-34"/>
                <a:hlinkClick r:id="rId3" tooltip="Austria"/>
              </a:rPr>
              <a:t>Austria</a:t>
            </a:r>
            <a:r>
              <a:rPr lang="en-US" dirty="0">
                <a:latin typeface="TH SarabunPSK" panose="020B0500040200020003" pitchFamily="34" charset="-34"/>
                <a:cs typeface="TH SarabunPSK" panose="020B0500040200020003" pitchFamily="34" charset="-34"/>
              </a:rPr>
              <a:t> in 1847, Semmelweis introduced hand washing with chlorinated lime solutions for interns who had performed autopsies. This immediately reduced the incidence of fatal puerperal fever from about 10% (range 5–30%) to about 1–2%.</a:t>
            </a:r>
          </a:p>
          <a:p>
            <a:pPr algn="ctr"/>
            <a:r>
              <a:rPr lang="en-US" dirty="0">
                <a:latin typeface="TH SarabunPSK" panose="020B0500040200020003" pitchFamily="34" charset="-34"/>
                <a:cs typeface="TH SarabunPSK" panose="020B0500040200020003" pitchFamily="34" charset="-34"/>
              </a:rPr>
              <a:t>Semmelweis's observations conflicted with the established scientific and medical opinions of the time.</a:t>
            </a:r>
          </a:p>
          <a:p>
            <a:pPr algn="ctr"/>
            <a:r>
              <a:rPr lang="en-US" dirty="0">
                <a:latin typeface="TH SarabunPSK" panose="020B0500040200020003" pitchFamily="34" charset="-34"/>
                <a:cs typeface="TH SarabunPSK" panose="020B0500040200020003" pitchFamily="34" charset="-34"/>
              </a:rPr>
              <a:t>In 1865, </a:t>
            </a:r>
            <a:r>
              <a:rPr lang="en-US" dirty="0" err="1">
                <a:latin typeface="TH SarabunPSK" panose="020B0500040200020003" pitchFamily="34" charset="-34"/>
                <a:cs typeface="TH SarabunPSK" panose="020B0500040200020003" pitchFamily="34" charset="-34"/>
                <a:hlinkClick r:id="rId4" tooltip="János Balassa"/>
              </a:rPr>
              <a:t>János</a:t>
            </a:r>
            <a:r>
              <a:rPr lang="en-US" dirty="0">
                <a:latin typeface="TH SarabunPSK" panose="020B0500040200020003" pitchFamily="34" charset="-34"/>
                <a:cs typeface="TH SarabunPSK" panose="020B0500040200020003" pitchFamily="34" charset="-34"/>
                <a:hlinkClick r:id="rId4" tooltip="János Balassa"/>
              </a:rPr>
              <a:t> Balassa</a:t>
            </a:r>
            <a:r>
              <a:rPr lang="en-US" dirty="0">
                <a:latin typeface="TH SarabunPSK" panose="020B0500040200020003" pitchFamily="34" charset="-34"/>
                <a:cs typeface="TH SarabunPSK" panose="020B0500040200020003" pitchFamily="34" charset="-34"/>
              </a:rPr>
              <a:t> wrote a document referring Semmelweis to a mental institution. </a:t>
            </a:r>
          </a:p>
          <a:p>
            <a:pPr algn="ctr"/>
            <a:r>
              <a:rPr lang="en-US" dirty="0">
                <a:latin typeface="TH SarabunPSK" panose="020B0500040200020003" pitchFamily="34" charset="-34"/>
                <a:cs typeface="TH SarabunPSK" panose="020B0500040200020003" pitchFamily="34" charset="-34"/>
              </a:rPr>
              <a:t>He died after two weeks, on August 13, 1865, aged 47, from a </a:t>
            </a:r>
            <a:r>
              <a:rPr lang="en-US" dirty="0">
                <a:latin typeface="TH SarabunPSK" panose="020B0500040200020003" pitchFamily="34" charset="-34"/>
                <a:cs typeface="TH SarabunPSK" panose="020B0500040200020003" pitchFamily="34" charset="-34"/>
                <a:hlinkClick r:id="rId5" tooltip="Gangrene"/>
              </a:rPr>
              <a:t>gangrenous</a:t>
            </a:r>
            <a:r>
              <a:rPr lang="en-US" dirty="0">
                <a:latin typeface="TH SarabunPSK" panose="020B0500040200020003" pitchFamily="34" charset="-34"/>
                <a:cs typeface="TH SarabunPSK" panose="020B0500040200020003" pitchFamily="34" charset="-34"/>
              </a:rPr>
              <a:t> wound, possibly caused by the beating.</a:t>
            </a:r>
          </a:p>
          <a:p>
            <a:pPr algn="ctr"/>
            <a:r>
              <a:rPr lang="en-US" sz="3300" b="1" dirty="0">
                <a:latin typeface="TH SarabunPSK" panose="020B0500040200020003" pitchFamily="34" charset="-34"/>
                <a:cs typeface="TH SarabunPSK" panose="020B0500040200020003" pitchFamily="34" charset="-34"/>
                <a:hlinkClick r:id="rId6" tooltip="Semmelweis reflex"/>
              </a:rPr>
              <a:t>Semmelweis reflex</a:t>
            </a:r>
            <a:r>
              <a:rPr lang="en-US" sz="3300" b="1" dirty="0">
                <a:latin typeface="TH SarabunPSK" panose="020B0500040200020003" pitchFamily="34" charset="-34"/>
                <a:cs typeface="TH SarabunPSK" panose="020B0500040200020003" pitchFamily="34" charset="-34"/>
              </a:rPr>
              <a:t> </a:t>
            </a:r>
            <a:r>
              <a:rPr lang="en-US" dirty="0">
                <a:latin typeface="TH SarabunPSK" panose="020B0500040200020003" pitchFamily="34" charset="-34"/>
                <a:cs typeface="TH SarabunPSK" panose="020B0500040200020003" pitchFamily="34" charset="-34"/>
              </a:rPr>
              <a:t>— a metaphor for a certain type of </a:t>
            </a:r>
            <a:r>
              <a:rPr lang="en-US" b="1" dirty="0">
                <a:latin typeface="TH SarabunPSK" panose="020B0500040200020003" pitchFamily="34" charset="-34"/>
                <a:cs typeface="TH SarabunPSK" panose="020B0500040200020003" pitchFamily="34" charset="-34"/>
              </a:rPr>
              <a:t>human </a:t>
            </a:r>
            <a:r>
              <a:rPr lang="en-US" b="1" dirty="0" err="1">
                <a:latin typeface="TH SarabunPSK" panose="020B0500040200020003" pitchFamily="34" charset="-34"/>
                <a:cs typeface="TH SarabunPSK" panose="020B0500040200020003" pitchFamily="34" charset="-34"/>
              </a:rPr>
              <a:t>behaviour</a:t>
            </a:r>
            <a:r>
              <a:rPr lang="en-US" b="1" dirty="0">
                <a:latin typeface="TH SarabunPSK" panose="020B0500040200020003" pitchFamily="34" charset="-34"/>
                <a:cs typeface="TH SarabunPSK" panose="020B0500040200020003" pitchFamily="34" charset="-34"/>
              </a:rPr>
              <a:t> characterized by reflex-like rejection of new knowledge</a:t>
            </a:r>
            <a:r>
              <a:rPr lang="en-US" dirty="0">
                <a:latin typeface="TH SarabunPSK" panose="020B0500040200020003" pitchFamily="34" charset="-34"/>
                <a:cs typeface="TH SarabunPSK" panose="020B0500040200020003" pitchFamily="34" charset="-34"/>
              </a:rPr>
              <a:t> because it contradicts entrenched norms, beliefs, or paradigms</a:t>
            </a:r>
            <a:endParaRPr lang="th-TH" dirty="0">
              <a:latin typeface="TH SarabunPSK" panose="020B0500040200020003" pitchFamily="34" charset="-34"/>
              <a:cs typeface="TH SarabunPSK" panose="020B0500040200020003" pitchFamily="34" charset="-34"/>
            </a:endParaRPr>
          </a:p>
        </p:txBody>
      </p:sp>
      <p:pic>
        <p:nvPicPr>
          <p:cNvPr id="5" name="Picture 4">
            <a:extLst>
              <a:ext uri="{FF2B5EF4-FFF2-40B4-BE49-F238E27FC236}">
                <a16:creationId xmlns:a16="http://schemas.microsoft.com/office/drawing/2014/main" id="{07F7126C-7749-4D37-9FF2-84E7F2AA91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0769" y="3927997"/>
            <a:ext cx="4437335" cy="2617334"/>
          </a:xfrm>
          <a:prstGeom prst="rect">
            <a:avLst/>
          </a:prstGeom>
        </p:spPr>
      </p:pic>
      <p:pic>
        <p:nvPicPr>
          <p:cNvPr id="7" name="Picture 6">
            <a:extLst>
              <a:ext uri="{FF2B5EF4-FFF2-40B4-BE49-F238E27FC236}">
                <a16:creationId xmlns:a16="http://schemas.microsoft.com/office/drawing/2014/main" id="{3D9F3B83-E833-4F43-A41D-3FB22DADAD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2851" y="1596685"/>
            <a:ext cx="1750473" cy="2331312"/>
          </a:xfrm>
          <a:prstGeom prst="rect">
            <a:avLst/>
          </a:prstGeom>
        </p:spPr>
      </p:pic>
      <p:pic>
        <p:nvPicPr>
          <p:cNvPr id="10" name="Picture 9">
            <a:extLst>
              <a:ext uri="{FF2B5EF4-FFF2-40B4-BE49-F238E27FC236}">
                <a16:creationId xmlns:a16="http://schemas.microsoft.com/office/drawing/2014/main" id="{0AFBAF45-326A-497C-8569-12D1E5D9D9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20111" y="1592061"/>
            <a:ext cx="1728900" cy="2335936"/>
          </a:xfrm>
          <a:prstGeom prst="rect">
            <a:avLst/>
          </a:prstGeom>
        </p:spPr>
      </p:pic>
      <p:sp>
        <p:nvSpPr>
          <p:cNvPr id="11" name="Rectangle 10">
            <a:extLst>
              <a:ext uri="{FF2B5EF4-FFF2-40B4-BE49-F238E27FC236}">
                <a16:creationId xmlns:a16="http://schemas.microsoft.com/office/drawing/2014/main" id="{EE6F933B-8B76-4599-B58E-B154688083E9}"/>
              </a:ext>
            </a:extLst>
          </p:cNvPr>
          <p:cNvSpPr/>
          <p:nvPr/>
        </p:nvSpPr>
        <p:spPr>
          <a:xfrm>
            <a:off x="7230795" y="6488668"/>
            <a:ext cx="4994031" cy="369332"/>
          </a:xfrm>
          <a:prstGeom prst="rect">
            <a:avLst/>
          </a:prstGeom>
        </p:spPr>
        <p:txBody>
          <a:bodyPr wrap="square">
            <a:spAutoFit/>
          </a:bodyPr>
          <a:lstStyle/>
          <a:p>
            <a:pPr algn="ctr"/>
            <a:r>
              <a:rPr lang="en-US" sz="900" dirty="0">
                <a:latin typeface="TH SarabunPSK" panose="020B0500040200020003" pitchFamily="34" charset="-34"/>
                <a:cs typeface="TH SarabunPSK" panose="020B0500040200020003" pitchFamily="34" charset="-34"/>
                <a:hlinkClick r:id="rId10" tooltip="Puerperal fever"/>
              </a:rPr>
              <a:t>Puerperal fever</a:t>
            </a:r>
            <a:r>
              <a:rPr lang="en-US" sz="900" dirty="0">
                <a:latin typeface="TH SarabunPSK" panose="020B0500040200020003" pitchFamily="34" charset="-34"/>
                <a:cs typeface="TH SarabunPSK" panose="020B0500040200020003" pitchFamily="34" charset="-34"/>
              </a:rPr>
              <a:t> monthly mortality rates for the First Clinic at Vienna Maternity Institution 1841–1849. Rates drop markedly when Semmelweis implemented chlorine </a:t>
            </a:r>
            <a:r>
              <a:rPr lang="en-US" sz="900" dirty="0">
                <a:latin typeface="TH SarabunPSK" panose="020B0500040200020003" pitchFamily="34" charset="-34"/>
                <a:cs typeface="TH SarabunPSK" panose="020B0500040200020003" pitchFamily="34" charset="-34"/>
                <a:hlinkClick r:id="rId11" tooltip="Hand washing"/>
              </a:rPr>
              <a:t>hand washing</a:t>
            </a:r>
            <a:r>
              <a:rPr lang="en-US" sz="900" dirty="0">
                <a:latin typeface="TH SarabunPSK" panose="020B0500040200020003" pitchFamily="34" charset="-34"/>
                <a:cs typeface="TH SarabunPSK" panose="020B0500040200020003" pitchFamily="34" charset="-34"/>
              </a:rPr>
              <a:t> mid-May 1847</a:t>
            </a:r>
            <a:endParaRPr lang="th-TH" sz="9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62576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vase of flowers on a table&#10;&#10;Description generated with high confidence">
            <a:extLst>
              <a:ext uri="{FF2B5EF4-FFF2-40B4-BE49-F238E27FC236}">
                <a16:creationId xmlns:a16="http://schemas.microsoft.com/office/drawing/2014/main" id="{3BE10536-C355-448A-92F4-6F03860DB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817" y="1933243"/>
            <a:ext cx="5294715" cy="2991513"/>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3B947617-2B78-4F04-BB2E-5C2DB470E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886913"/>
            <a:ext cx="5294716" cy="3084172"/>
          </a:xfrm>
          <a:prstGeom prst="rect">
            <a:avLst/>
          </a:prstGeom>
        </p:spPr>
      </p:pic>
      <p:grpSp>
        <p:nvGrpSpPr>
          <p:cNvPr id="9" name="Group 8">
            <a:extLst>
              <a:ext uri="{FF2B5EF4-FFF2-40B4-BE49-F238E27FC236}">
                <a16:creationId xmlns:a16="http://schemas.microsoft.com/office/drawing/2014/main" id="{7430F77F-2835-4A1C-B9BF-B1B4F2DD1D29}"/>
              </a:ext>
            </a:extLst>
          </p:cNvPr>
          <p:cNvGrpSpPr/>
          <p:nvPr/>
        </p:nvGrpSpPr>
        <p:grpSpPr>
          <a:xfrm>
            <a:off x="2737590" y="622689"/>
            <a:ext cx="6563485" cy="992751"/>
            <a:chOff x="0" y="2475"/>
            <a:chExt cx="6269038" cy="1382101"/>
          </a:xfrm>
        </p:grpSpPr>
        <p:sp>
          <p:nvSpPr>
            <p:cNvPr id="10" name="Rectangle: Rounded Corners 9">
              <a:extLst>
                <a:ext uri="{FF2B5EF4-FFF2-40B4-BE49-F238E27FC236}">
                  <a16:creationId xmlns:a16="http://schemas.microsoft.com/office/drawing/2014/main" id="{D5838058-B725-4B0C-9049-AB4FAAF15CE9}"/>
                </a:ext>
              </a:extLst>
            </p:cNvPr>
            <p:cNvSpPr/>
            <p:nvPr/>
          </p:nvSpPr>
          <p:spPr>
            <a:xfrm>
              <a:off x="0" y="2475"/>
              <a:ext cx="6269038" cy="1382101"/>
            </a:xfrm>
            <a:prstGeom prst="roundRect">
              <a:avLst/>
            </a:pr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65D6E0B-9A3E-49FC-B8F3-890CE7FE732F}"/>
                </a:ext>
              </a:extLst>
            </p:cNvPr>
            <p:cNvSpPr txBox="1"/>
            <p:nvPr/>
          </p:nvSpPr>
          <p:spPr>
            <a:xfrm>
              <a:off x="67469" y="69944"/>
              <a:ext cx="6134099" cy="1247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60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New Health Ecosystem</a:t>
              </a:r>
              <a:endParaRPr lang="en-US" sz="6000" kern="12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grpSp>
    </p:spTree>
    <p:extLst>
      <p:ext uri="{BB962C8B-B14F-4D97-AF65-F5344CB8AC3E}">
        <p14:creationId xmlns:p14="http://schemas.microsoft.com/office/powerpoint/2010/main" val="10680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affic&#10;&#10;Description generated with high confidence">
            <a:extLst>
              <a:ext uri="{FF2B5EF4-FFF2-40B4-BE49-F238E27FC236}">
                <a16:creationId xmlns:a16="http://schemas.microsoft.com/office/drawing/2014/main" id="{41DBB13B-4719-4055-A145-95A9F34C2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86" y="2416910"/>
            <a:ext cx="4169663" cy="2189073"/>
          </a:xfrm>
          <a:prstGeom prst="rect">
            <a:avLst/>
          </a:prstGeom>
        </p:spPr>
      </p:pic>
      <p:pic>
        <p:nvPicPr>
          <p:cNvPr id="3" name="Picture 2" descr="A screenshot of a cell phone&#10;&#10;Description generated with very high confidence">
            <a:extLst>
              <a:ext uri="{FF2B5EF4-FFF2-40B4-BE49-F238E27FC236}">
                <a16:creationId xmlns:a16="http://schemas.microsoft.com/office/drawing/2014/main" id="{30E81DAB-0E75-4039-9470-5213E4002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029" y="1754580"/>
            <a:ext cx="6731338" cy="3348840"/>
          </a:xfrm>
          <a:prstGeom prst="rect">
            <a:avLst/>
          </a:prstGeom>
        </p:spPr>
      </p:pic>
      <p:grpSp>
        <p:nvGrpSpPr>
          <p:cNvPr id="8" name="Group 7">
            <a:extLst>
              <a:ext uri="{FF2B5EF4-FFF2-40B4-BE49-F238E27FC236}">
                <a16:creationId xmlns:a16="http://schemas.microsoft.com/office/drawing/2014/main" id="{33A70164-A68B-41A7-A4A9-CEFC377736B1}"/>
              </a:ext>
            </a:extLst>
          </p:cNvPr>
          <p:cNvGrpSpPr/>
          <p:nvPr/>
        </p:nvGrpSpPr>
        <p:grpSpPr>
          <a:xfrm>
            <a:off x="2675882" y="151464"/>
            <a:ext cx="6563485" cy="992751"/>
            <a:chOff x="0" y="2475"/>
            <a:chExt cx="6269038" cy="1382101"/>
          </a:xfrm>
        </p:grpSpPr>
        <p:sp>
          <p:nvSpPr>
            <p:cNvPr id="9" name="Rectangle: Rounded Corners 8">
              <a:extLst>
                <a:ext uri="{FF2B5EF4-FFF2-40B4-BE49-F238E27FC236}">
                  <a16:creationId xmlns:a16="http://schemas.microsoft.com/office/drawing/2014/main" id="{32849D93-0755-4A8E-A6BA-F305BF28632C}"/>
                </a:ext>
              </a:extLst>
            </p:cNvPr>
            <p:cNvSpPr/>
            <p:nvPr/>
          </p:nvSpPr>
          <p:spPr>
            <a:xfrm>
              <a:off x="0" y="2475"/>
              <a:ext cx="6269038" cy="1382101"/>
            </a:xfrm>
            <a:prstGeom prst="roundRect">
              <a:avLst/>
            </a:pr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C98BDBDF-309C-4561-A82E-EC2260F20D9D}"/>
                </a:ext>
              </a:extLst>
            </p:cNvPr>
            <p:cNvSpPr txBox="1"/>
            <p:nvPr/>
          </p:nvSpPr>
          <p:spPr>
            <a:xfrm>
              <a:off x="67469" y="69944"/>
              <a:ext cx="6134099" cy="1247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60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New Health Ecosystem</a:t>
              </a:r>
              <a:endParaRPr lang="en-US" sz="6000" kern="12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grpSp>
    </p:spTree>
    <p:extLst>
      <p:ext uri="{BB962C8B-B14F-4D97-AF65-F5344CB8AC3E}">
        <p14:creationId xmlns:p14="http://schemas.microsoft.com/office/powerpoint/2010/main" val="3150292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 the air&#10;&#10;Description generated with high confidence">
            <a:extLst>
              <a:ext uri="{FF2B5EF4-FFF2-40B4-BE49-F238E27FC236}">
                <a16:creationId xmlns:a16="http://schemas.microsoft.com/office/drawing/2014/main" id="{4E98CE4C-D385-438A-B214-53195B63E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817" y="1939861"/>
            <a:ext cx="5294715" cy="2978277"/>
          </a:xfrm>
          <a:prstGeom prst="rect">
            <a:avLst/>
          </a:prstGeom>
        </p:spPr>
      </p:pic>
      <p:pic>
        <p:nvPicPr>
          <p:cNvPr id="5" name="Picture 4" descr="A close up of a device&#10;&#10;Description generated with high confidence">
            <a:extLst>
              <a:ext uri="{FF2B5EF4-FFF2-40B4-BE49-F238E27FC236}">
                <a16:creationId xmlns:a16="http://schemas.microsoft.com/office/drawing/2014/main" id="{09B1CF87-5C00-42E5-BE3E-673055D9F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2025899"/>
            <a:ext cx="5294716" cy="2806199"/>
          </a:xfrm>
          <a:prstGeom prst="rect">
            <a:avLst/>
          </a:prstGeom>
        </p:spPr>
      </p:pic>
      <p:grpSp>
        <p:nvGrpSpPr>
          <p:cNvPr id="7" name="Group 6">
            <a:extLst>
              <a:ext uri="{FF2B5EF4-FFF2-40B4-BE49-F238E27FC236}">
                <a16:creationId xmlns:a16="http://schemas.microsoft.com/office/drawing/2014/main" id="{A4B14181-A2D3-487F-9E7C-367B58FDF97D}"/>
              </a:ext>
            </a:extLst>
          </p:cNvPr>
          <p:cNvGrpSpPr/>
          <p:nvPr/>
        </p:nvGrpSpPr>
        <p:grpSpPr>
          <a:xfrm>
            <a:off x="2737590" y="622689"/>
            <a:ext cx="6563485" cy="992751"/>
            <a:chOff x="0" y="2475"/>
            <a:chExt cx="6269038" cy="1382101"/>
          </a:xfrm>
        </p:grpSpPr>
        <p:sp>
          <p:nvSpPr>
            <p:cNvPr id="8" name="Rectangle: Rounded Corners 7">
              <a:extLst>
                <a:ext uri="{FF2B5EF4-FFF2-40B4-BE49-F238E27FC236}">
                  <a16:creationId xmlns:a16="http://schemas.microsoft.com/office/drawing/2014/main" id="{33AC1B08-F225-4A72-8963-53290B7AEC9A}"/>
                </a:ext>
              </a:extLst>
            </p:cNvPr>
            <p:cNvSpPr/>
            <p:nvPr/>
          </p:nvSpPr>
          <p:spPr>
            <a:xfrm>
              <a:off x="0" y="2475"/>
              <a:ext cx="6269038" cy="1382101"/>
            </a:xfrm>
            <a:prstGeom prst="roundRect">
              <a:avLst/>
            </a:pr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36271F18-133B-48E2-A219-C5F077DC60F6}"/>
                </a:ext>
              </a:extLst>
            </p:cNvPr>
            <p:cNvSpPr txBox="1"/>
            <p:nvPr/>
          </p:nvSpPr>
          <p:spPr>
            <a:xfrm>
              <a:off x="67469" y="69944"/>
              <a:ext cx="6134099" cy="1247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60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New Health Ecosystem</a:t>
              </a:r>
              <a:endParaRPr lang="en-US" sz="6000" kern="12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grpSp>
    </p:spTree>
    <p:extLst>
      <p:ext uri="{BB962C8B-B14F-4D97-AF65-F5344CB8AC3E}">
        <p14:creationId xmlns:p14="http://schemas.microsoft.com/office/powerpoint/2010/main" val="169457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A8AA-1BF1-441B-A58D-9C178DB978CF}"/>
              </a:ext>
            </a:extLst>
          </p:cNvPr>
          <p:cNvSpPr>
            <a:spLocks noGrp="1"/>
          </p:cNvSpPr>
          <p:nvPr>
            <p:ph type="title"/>
          </p:nvPr>
        </p:nvSpPr>
        <p:spPr>
          <a:xfrm>
            <a:off x="838200" y="365125"/>
            <a:ext cx="10515600" cy="1325563"/>
          </a:xfrm>
        </p:spPr>
        <p:txBody>
          <a:bodyPr>
            <a:normAutofit/>
          </a:bodyPr>
          <a:lstStyle/>
          <a:p>
            <a:pPr algn="ctr"/>
            <a:r>
              <a:rPr lang="en-US" sz="6600" b="1">
                <a:latin typeface="TH Sarabun New" panose="020B0500040200020003" pitchFamily="34" charset="-34"/>
                <a:cs typeface="TH Sarabun New" panose="020B0500040200020003" pitchFamily="34" charset="-34"/>
              </a:rPr>
              <a:t>Fact from Inspection</a:t>
            </a:r>
            <a:endParaRPr lang="en-US" sz="6600" b="1" dirty="0">
              <a:latin typeface="TH Sarabun New" panose="020B0500040200020003" pitchFamily="34" charset="-34"/>
              <a:cs typeface="TH Sarabun New" panose="020B0500040200020003" pitchFamily="34" charset="-34"/>
            </a:endParaRPr>
          </a:p>
        </p:txBody>
      </p:sp>
      <p:sp>
        <p:nvSpPr>
          <p:cNvPr id="3" name="Content Placeholder 2">
            <a:extLst>
              <a:ext uri="{FF2B5EF4-FFF2-40B4-BE49-F238E27FC236}">
                <a16:creationId xmlns:a16="http://schemas.microsoft.com/office/drawing/2014/main" id="{2D4702DE-D90F-40CC-9086-BB6DAFDED4D1}"/>
              </a:ext>
            </a:extLst>
          </p:cNvPr>
          <p:cNvSpPr>
            <a:spLocks noGrp="1"/>
          </p:cNvSpPr>
          <p:nvPr>
            <p:ph idx="1"/>
          </p:nvPr>
        </p:nvSpPr>
        <p:spPr>
          <a:xfrm>
            <a:off x="838200" y="1825625"/>
            <a:ext cx="10515600" cy="4351338"/>
          </a:xfrm>
        </p:spPr>
        <p:txBody>
          <a:bodyPr>
            <a:normAutofit/>
          </a:bodyPr>
          <a:lstStyle/>
          <a:p>
            <a:r>
              <a:rPr lang="en-US" sz="4000">
                <a:latin typeface="TH Sarabun New" panose="020B0500040200020003" pitchFamily="34" charset="-34"/>
                <a:cs typeface="TH Sarabun New" panose="020B0500040200020003" pitchFamily="34" charset="-34"/>
              </a:rPr>
              <a:t>Inspection Team</a:t>
            </a:r>
          </a:p>
          <a:p>
            <a:r>
              <a:rPr lang="en-US" sz="4000">
                <a:latin typeface="TH Sarabun New" panose="020B0500040200020003" pitchFamily="34" charset="-34"/>
                <a:cs typeface="TH Sarabun New" panose="020B0500040200020003" pitchFamily="34" charset="-34"/>
              </a:rPr>
              <a:t>Provincial Teams</a:t>
            </a:r>
          </a:p>
          <a:p>
            <a:r>
              <a:rPr lang="en-US" sz="4000">
                <a:latin typeface="TH Sarabun New" panose="020B0500040200020003" pitchFamily="34" charset="-34"/>
                <a:cs typeface="TH Sarabun New" panose="020B0500040200020003" pitchFamily="34" charset="-34"/>
              </a:rPr>
              <a:t>Integration</a:t>
            </a:r>
          </a:p>
          <a:p>
            <a:r>
              <a:rPr lang="en-US" sz="4000">
                <a:latin typeface="TH Sarabun New" panose="020B0500040200020003" pitchFamily="34" charset="-34"/>
                <a:cs typeface="TH Sarabun New" panose="020B0500040200020003" pitchFamily="34" charset="-34"/>
              </a:rPr>
              <a:t>Strategic Focus</a:t>
            </a:r>
          </a:p>
          <a:p>
            <a:r>
              <a:rPr lang="en-US" sz="4000">
                <a:latin typeface="TH Sarabun New" panose="020B0500040200020003" pitchFamily="34" charset="-34"/>
                <a:cs typeface="TH Sarabun New" panose="020B0500040200020003" pitchFamily="34" charset="-34"/>
              </a:rPr>
              <a:t>Innovation</a:t>
            </a:r>
          </a:p>
          <a:p>
            <a:r>
              <a:rPr lang="en-US" sz="4400" b="1">
                <a:latin typeface="TH Sarabun New" panose="020B0500040200020003" pitchFamily="34" charset="-34"/>
                <a:cs typeface="TH Sarabun New" panose="020B0500040200020003" pitchFamily="34" charset="-34"/>
              </a:rPr>
              <a:t>Direction?</a:t>
            </a:r>
          </a:p>
          <a:p>
            <a:endParaRPr lang="en-US" sz="4000" dirty="0">
              <a:latin typeface="TH Sarabun New" panose="020B0500040200020003" pitchFamily="34" charset="-34"/>
              <a:cs typeface="TH Sarabun New" panose="020B0500040200020003" pitchFamily="34" charset="-34"/>
            </a:endParaRPr>
          </a:p>
        </p:txBody>
      </p:sp>
      <p:pic>
        <p:nvPicPr>
          <p:cNvPr id="4" name="Picture 8" descr="http://vijaybatra.com/wp-content/uploads/2014/05/career_direction.png">
            <a:extLst>
              <a:ext uri="{FF2B5EF4-FFF2-40B4-BE49-F238E27FC236}">
                <a16:creationId xmlns:a16="http://schemas.microsoft.com/office/drawing/2014/main" id="{9BC77BB9-9799-4C61-8FAE-D87858281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106" y="1690689"/>
            <a:ext cx="4664221" cy="322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1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blet">
            <a:extLst>
              <a:ext uri="{FF2B5EF4-FFF2-40B4-BE49-F238E27FC236}">
                <a16:creationId xmlns:a16="http://schemas.microsoft.com/office/drawing/2014/main" id="{33EA159E-DB05-4DFF-B766-7C9E392675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65"/>
          <a:stretch/>
        </p:blipFill>
        <p:spPr bwMode="auto">
          <a:xfrm>
            <a:off x="6088088" y="3264090"/>
            <a:ext cx="6103911" cy="35939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nsor">
            <a:extLst>
              <a:ext uri="{FF2B5EF4-FFF2-40B4-BE49-F238E27FC236}">
                <a16:creationId xmlns:a16="http://schemas.microsoft.com/office/drawing/2014/main" id="{F9F6E970-0ED6-46CB-A109-E9A67D1A9A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876"/>
          <a:stretch/>
        </p:blipFill>
        <p:spPr bwMode="auto">
          <a:xfrm>
            <a:off x="926036" y="9"/>
            <a:ext cx="727991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3B515AC-8C1A-4B73-B284-C5F099094BBF}"/>
              </a:ext>
            </a:extLst>
          </p:cNvPr>
          <p:cNvSpPr/>
          <p:nvPr/>
        </p:nvSpPr>
        <p:spPr>
          <a:xfrm>
            <a:off x="8341417" y="751344"/>
            <a:ext cx="3733160" cy="2246769"/>
          </a:xfrm>
          <a:prstGeom prst="rect">
            <a:avLst/>
          </a:prstGeom>
        </p:spPr>
        <p:txBody>
          <a:bodyPr wrap="square">
            <a:spAutoFit/>
          </a:bodyPr>
          <a:lstStyle/>
          <a:p>
            <a:r>
              <a:rPr lang="en-US" sz="2800" b="1" i="0" dirty="0">
                <a:solidFill>
                  <a:schemeClr val="bg1"/>
                </a:solidFill>
                <a:effectLst/>
                <a:latin typeface="Helmet"/>
              </a:rPr>
              <a:t>Scientists in the US are developing wearable sensors to speed up the recovery of stroke patients.</a:t>
            </a:r>
            <a:endParaRPr lang="en-US" sz="2800" dirty="0">
              <a:solidFill>
                <a:schemeClr val="bg1"/>
              </a:solidFill>
            </a:endParaRPr>
          </a:p>
        </p:txBody>
      </p:sp>
      <p:sp>
        <p:nvSpPr>
          <p:cNvPr id="4" name="Rectangle 3">
            <a:extLst>
              <a:ext uri="{FF2B5EF4-FFF2-40B4-BE49-F238E27FC236}">
                <a16:creationId xmlns:a16="http://schemas.microsoft.com/office/drawing/2014/main" id="{41CB5A71-7130-4C99-872B-CD73F219CAEA}"/>
              </a:ext>
            </a:extLst>
          </p:cNvPr>
          <p:cNvSpPr/>
          <p:nvPr/>
        </p:nvSpPr>
        <p:spPr>
          <a:xfrm>
            <a:off x="926036" y="4176342"/>
            <a:ext cx="4912633" cy="1631216"/>
          </a:xfrm>
          <a:prstGeom prst="rect">
            <a:avLst/>
          </a:prstGeom>
        </p:spPr>
        <p:txBody>
          <a:bodyPr wrap="square">
            <a:spAutoFit/>
          </a:bodyPr>
          <a:lstStyle/>
          <a:p>
            <a:r>
              <a:rPr lang="en-US" sz="2000" b="0" i="0" dirty="0">
                <a:solidFill>
                  <a:srgbClr val="404040"/>
                </a:solidFill>
                <a:effectLst/>
                <a:latin typeface="Helmet"/>
              </a:rPr>
              <a:t>"This technology to put sensors on the body to assess which muscle groups work or not can really pinpoint the areas affected by the stroke and can target therapies to specifically improve those issues," she told BBC News.</a:t>
            </a:r>
            <a:endParaRPr lang="en-US" sz="2000" dirty="0"/>
          </a:p>
        </p:txBody>
      </p:sp>
    </p:spTree>
    <p:extLst>
      <p:ext uri="{BB962C8B-B14F-4D97-AF65-F5344CB8AC3E}">
        <p14:creationId xmlns:p14="http://schemas.microsoft.com/office/powerpoint/2010/main" val="41364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07" y="476686"/>
            <a:ext cx="3411660" cy="25587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331" y="476685"/>
            <a:ext cx="3411659" cy="25587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1954" y="476686"/>
            <a:ext cx="3428491" cy="25713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1954" y="3362898"/>
            <a:ext cx="3422082" cy="256656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5331" y="3362898"/>
            <a:ext cx="3422082" cy="256656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707" y="3362899"/>
            <a:ext cx="3422082" cy="2566561"/>
          </a:xfrm>
          <a:prstGeom prst="rect">
            <a:avLst/>
          </a:prstGeom>
        </p:spPr>
      </p:pic>
    </p:spTree>
    <p:extLst>
      <p:ext uri="{BB962C8B-B14F-4D97-AF65-F5344CB8AC3E}">
        <p14:creationId xmlns:p14="http://schemas.microsoft.com/office/powerpoint/2010/main" val="2567870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a:bodyPr>
          <a:lstStyle/>
          <a:p>
            <a:pPr>
              <a:defRPr/>
            </a:pPr>
            <a:r>
              <a:rPr lang="en-US" sz="4800" b="1" dirty="0">
                <a:latin typeface="TH Sarabun New" panose="020B0500040200020003" pitchFamily="34" charset="-34"/>
                <a:cs typeface="TH Sarabun New" panose="020B0500040200020003" pitchFamily="34" charset="-34"/>
              </a:rPr>
              <a:t>Typical HealthCare IT Mismanagement</a:t>
            </a:r>
          </a:p>
        </p:txBody>
      </p:sp>
      <p:sp>
        <p:nvSpPr>
          <p:cNvPr id="41987" name="Rectangle 3"/>
          <p:cNvSpPr>
            <a:spLocks noGrp="1" noChangeArrowheads="1"/>
          </p:cNvSpPr>
          <p:nvPr>
            <p:ph idx="1"/>
          </p:nvPr>
        </p:nvSpPr>
        <p:spPr>
          <a:xfrm>
            <a:off x="2208213" y="1916113"/>
            <a:ext cx="7772400" cy="4114800"/>
          </a:xfrm>
        </p:spPr>
        <p:txBody>
          <a:bodyPr>
            <a:noAutofit/>
          </a:bodyPr>
          <a:lstStyle/>
          <a:p>
            <a:r>
              <a:rPr lang="en-US" altLang="en-US" sz="3200" dirty="0" err="1">
                <a:latin typeface="TH Sarabun New" panose="020B0500040200020003" pitchFamily="34" charset="-34"/>
                <a:cs typeface="TH Sarabun New" panose="020B0500040200020003" pitchFamily="34" charset="-34"/>
              </a:rPr>
              <a:t>iT</a:t>
            </a:r>
            <a:r>
              <a:rPr lang="en-US" altLang="en-US" sz="3200" dirty="0">
                <a:latin typeface="TH Sarabun New" panose="020B0500040200020003" pitchFamily="34" charset="-34"/>
                <a:cs typeface="TH Sarabun New" panose="020B0500040200020003" pitchFamily="34" charset="-34"/>
              </a:rPr>
              <a:t>  or  It</a:t>
            </a:r>
          </a:p>
          <a:p>
            <a:r>
              <a:rPr lang="en-US" altLang="en-US" sz="3200" dirty="0">
                <a:latin typeface="TH Sarabun New" panose="020B0500040200020003" pitchFamily="34" charset="-34"/>
                <a:cs typeface="TH Sarabun New" panose="020B0500040200020003" pitchFamily="34" charset="-34"/>
              </a:rPr>
              <a:t>IT personnel is mastery of Process and Tedium, Medical Practice requires mastery of Complexity.</a:t>
            </a:r>
          </a:p>
          <a:p>
            <a:r>
              <a:rPr lang="en-US" altLang="en-US" sz="3200" dirty="0">
                <a:latin typeface="TH Sarabun New" panose="020B0500040200020003" pitchFamily="34" charset="-34"/>
                <a:cs typeface="TH Sarabun New" panose="020B0500040200020003" pitchFamily="34" charset="-34"/>
              </a:rPr>
              <a:t>Leader and IT knowledge</a:t>
            </a:r>
          </a:p>
          <a:p>
            <a:r>
              <a:rPr lang="en-US" altLang="en-US" sz="3200" dirty="0">
                <a:latin typeface="TH Sarabun New" panose="020B0500040200020003" pitchFamily="34" charset="-34"/>
                <a:cs typeface="TH Sarabun New" panose="020B0500040200020003" pitchFamily="34" charset="-34"/>
              </a:rPr>
              <a:t>Report, Organization, Agenda focus IT</a:t>
            </a:r>
          </a:p>
          <a:p>
            <a:r>
              <a:rPr lang="en-US" altLang="en-US" sz="3200" dirty="0">
                <a:latin typeface="TH Sarabun New" panose="020B0500040200020003" pitchFamily="34" charset="-34"/>
                <a:cs typeface="TH Sarabun New" panose="020B0500040200020003" pitchFamily="34" charset="-34"/>
              </a:rPr>
              <a:t>IT, not for Efficiency</a:t>
            </a:r>
          </a:p>
          <a:p>
            <a:r>
              <a:rPr lang="en-US" altLang="en-US" sz="3200" dirty="0">
                <a:latin typeface="TH Sarabun New" panose="020B0500040200020003" pitchFamily="34" charset="-34"/>
                <a:cs typeface="TH Sarabun New" panose="020B0500040200020003" pitchFamily="34" charset="-34"/>
              </a:rPr>
              <a:t>No Standard</a:t>
            </a:r>
          </a:p>
          <a:p>
            <a:r>
              <a:rPr lang="en-US" altLang="en-US" sz="3200" dirty="0">
                <a:latin typeface="TH Sarabun New" panose="020B0500040200020003" pitchFamily="34" charset="-34"/>
                <a:cs typeface="TH Sarabun New" panose="020B0500040200020003" pitchFamily="34" charset="-34"/>
              </a:rPr>
              <a:t>Too much Packages, </a:t>
            </a:r>
            <a:r>
              <a:rPr lang="en-US" altLang="en-US" sz="3200" dirty="0" err="1">
                <a:latin typeface="TH Sarabun New" panose="020B0500040200020003" pitchFamily="34" charset="-34"/>
                <a:cs typeface="TH Sarabun New" panose="020B0500040200020003" pitchFamily="34" charset="-34"/>
              </a:rPr>
              <a:t>Seperated</a:t>
            </a:r>
            <a:r>
              <a:rPr lang="en-US" altLang="en-US" sz="3200" dirty="0">
                <a:latin typeface="TH Sarabun New" panose="020B0500040200020003" pitchFamily="34" charset="-34"/>
                <a:cs typeface="TH Sarabun New" panose="020B0500040200020003" pitchFamily="34" charset="-34"/>
              </a:rPr>
              <a:t> Environment</a:t>
            </a:r>
          </a:p>
        </p:txBody>
      </p:sp>
    </p:spTree>
    <p:extLst>
      <p:ext uri="{BB962C8B-B14F-4D97-AF65-F5344CB8AC3E}">
        <p14:creationId xmlns:p14="http://schemas.microsoft.com/office/powerpoint/2010/main" val="35189628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additive="base">
                                        <p:cTn id="43"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7">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TH Sarabun New" panose="020B0500040200020003" pitchFamily="34" charset="-34"/>
                <a:cs typeface="TH Sarabun New" panose="020B0500040200020003" pitchFamily="34" charset="-34"/>
              </a:rPr>
              <a:t>Redefining Health Care</a:t>
            </a:r>
            <a:endParaRPr lang="th-TH" sz="4800" dirty="0">
              <a:latin typeface="TH Sarabun New" panose="020B0500040200020003" pitchFamily="34" charset="-34"/>
              <a:cs typeface="TH Sarabun New" panose="020B0500040200020003" pitchFamily="34" charset="-34"/>
            </a:endParaRPr>
          </a:p>
        </p:txBody>
      </p:sp>
      <p:sp>
        <p:nvSpPr>
          <p:cNvPr id="3" name="Content Placeholder 2"/>
          <p:cNvSpPr>
            <a:spLocks noGrp="1"/>
          </p:cNvSpPr>
          <p:nvPr>
            <p:ph idx="1"/>
          </p:nvPr>
        </p:nvSpPr>
        <p:spPr>
          <a:xfrm>
            <a:off x="1981200" y="1600201"/>
            <a:ext cx="8579296" cy="4525963"/>
          </a:xfrm>
        </p:spPr>
        <p:txBody>
          <a:bodyPr>
            <a:normAutofit fontScale="92500" lnSpcReduction="10000"/>
          </a:bodyPr>
          <a:lstStyle/>
          <a:p>
            <a:r>
              <a:rPr lang="en-US" sz="3200" dirty="0">
                <a:latin typeface="TH Sarabun New" panose="020B0500040200020003" pitchFamily="34" charset="-34"/>
                <a:cs typeface="TH Sarabun New" panose="020B0500040200020003" pitchFamily="34" charset="-34"/>
              </a:rPr>
              <a:t>Universal coverage is essential but not enough</a:t>
            </a:r>
          </a:p>
          <a:p>
            <a:r>
              <a:rPr lang="en-US" sz="3200" dirty="0">
                <a:latin typeface="TH Sarabun New" panose="020B0500040200020003" pitchFamily="34" charset="-34"/>
                <a:cs typeface="TH Sarabun New" panose="020B0500040200020003" pitchFamily="34" charset="-34"/>
              </a:rPr>
              <a:t>The core issue in health care is the value of health care delivered</a:t>
            </a:r>
          </a:p>
          <a:p>
            <a:pPr marL="0" indent="0">
              <a:buNone/>
            </a:pPr>
            <a:endParaRPr lang="en-US" sz="3200" b="1" dirty="0">
              <a:latin typeface="TH Sarabun New" panose="020B0500040200020003" pitchFamily="34" charset="-34"/>
              <a:cs typeface="TH Sarabun New" panose="020B0500040200020003" pitchFamily="34" charset="-34"/>
            </a:endParaRPr>
          </a:p>
          <a:p>
            <a:pPr marL="0" indent="0">
              <a:buNone/>
            </a:pPr>
            <a:r>
              <a:rPr lang="en-US" sz="3200" b="1" dirty="0">
                <a:latin typeface="TH Sarabun New" panose="020B0500040200020003" pitchFamily="34" charset="-34"/>
                <a:cs typeface="TH Sarabun New" panose="020B0500040200020003" pitchFamily="34" charset="-34"/>
              </a:rPr>
              <a:t>Value: Patient health outcomes per dollar spend</a:t>
            </a:r>
          </a:p>
          <a:p>
            <a:pPr marL="0" indent="0">
              <a:buNone/>
            </a:pPr>
            <a:endParaRPr lang="en-US" sz="3200" b="1" dirty="0">
              <a:latin typeface="TH Sarabun New" panose="020B0500040200020003" pitchFamily="34" charset="-34"/>
              <a:cs typeface="TH Sarabun New" panose="020B0500040200020003" pitchFamily="34" charset="-34"/>
            </a:endParaRPr>
          </a:p>
          <a:p>
            <a:r>
              <a:rPr lang="en-US" sz="3200" dirty="0">
                <a:latin typeface="TH Sarabun New" panose="020B0500040200020003" pitchFamily="34" charset="-34"/>
                <a:cs typeface="TH Sarabun New" panose="020B0500040200020003" pitchFamily="34" charset="-34"/>
              </a:rPr>
              <a:t>Today, 21</a:t>
            </a:r>
            <a:r>
              <a:rPr lang="en-US" sz="3200" baseline="30000" dirty="0">
                <a:latin typeface="TH Sarabun New" panose="020B0500040200020003" pitchFamily="34" charset="-34"/>
                <a:cs typeface="TH Sarabun New" panose="020B0500040200020003" pitchFamily="34" charset="-34"/>
              </a:rPr>
              <a:t>st</a:t>
            </a:r>
            <a:r>
              <a:rPr lang="en-US" sz="3200" dirty="0">
                <a:latin typeface="TH Sarabun New" panose="020B0500040200020003" pitchFamily="34" charset="-34"/>
                <a:cs typeface="TH Sarabun New" panose="020B0500040200020003" pitchFamily="34" charset="-34"/>
              </a:rPr>
              <a:t> century medical technology is delivered with 19th century organization structures management practices and pricing models</a:t>
            </a:r>
          </a:p>
          <a:p>
            <a:pPr marL="0" indent="0">
              <a:buNone/>
            </a:pPr>
            <a:endParaRPr lang="en-US" sz="3200" b="1" dirty="0">
              <a:latin typeface="TH Sarabun New" panose="020B0500040200020003" pitchFamily="34" charset="-34"/>
              <a:cs typeface="TH Sarabun New" panose="020B0500040200020003" pitchFamily="34" charset="-34"/>
            </a:endParaRPr>
          </a:p>
          <a:p>
            <a:pPr marL="0" indent="0">
              <a:buNone/>
            </a:pPr>
            <a:r>
              <a:rPr lang="en-US" sz="3200" b="1" dirty="0">
                <a:latin typeface="TH Sarabun New" panose="020B0500040200020003" pitchFamily="34" charset="-34"/>
                <a:cs typeface="TH Sarabun New" panose="020B0500040200020003" pitchFamily="34" charset="-34"/>
              </a:rPr>
              <a:t>Financial success of system participant </a:t>
            </a:r>
            <a:r>
              <a:rPr lang="en-US" sz="4400" b="1" dirty="0">
                <a:latin typeface="TH Sarabun New" panose="020B0500040200020003" pitchFamily="34" charset="-34"/>
                <a:cs typeface="TH Sarabun New" panose="020B0500040200020003" pitchFamily="34" charset="-34"/>
                <a:sym typeface="Symbol"/>
              </a:rPr>
              <a:t> </a:t>
            </a:r>
            <a:r>
              <a:rPr lang="en-US" sz="3200" b="1" dirty="0">
                <a:latin typeface="TH Sarabun New" panose="020B0500040200020003" pitchFamily="34" charset="-34"/>
                <a:cs typeface="TH Sarabun New" panose="020B0500040200020003" pitchFamily="34" charset="-34"/>
              </a:rPr>
              <a:t>Patient success</a:t>
            </a:r>
            <a:endParaRPr lang="th-TH" sz="3200" b="1" dirty="0">
              <a:latin typeface="TH Sarabun New" panose="020B0500040200020003" pitchFamily="34" charset="-34"/>
              <a:cs typeface="TH Sarabun New" panose="020B0500040200020003" pitchFamily="34" charset="-34"/>
            </a:endParaRPr>
          </a:p>
        </p:txBody>
      </p:sp>
      <p:sp>
        <p:nvSpPr>
          <p:cNvPr id="4" name="Rectangle 3"/>
          <p:cNvSpPr/>
          <p:nvPr/>
        </p:nvSpPr>
        <p:spPr>
          <a:xfrm>
            <a:off x="8350618" y="6021288"/>
            <a:ext cx="1079143" cy="400110"/>
          </a:xfrm>
          <a:prstGeom prst="rect">
            <a:avLst/>
          </a:prstGeom>
        </p:spPr>
        <p:txBody>
          <a:bodyPr wrap="none">
            <a:spAutoFit/>
          </a:bodyPr>
          <a:lstStyle/>
          <a:p>
            <a:pPr algn="ctr"/>
            <a:r>
              <a:rPr lang="en-US" sz="2000" dirty="0">
                <a:latin typeface="TH Sarabun New" panose="020B0500040200020003" pitchFamily="34" charset="-34"/>
                <a:cs typeface="TH Sarabun New" panose="020B0500040200020003" pitchFamily="34" charset="-34"/>
              </a:rPr>
              <a:t>M.E. Porter </a:t>
            </a:r>
          </a:p>
        </p:txBody>
      </p:sp>
    </p:spTree>
    <p:extLst>
      <p:ext uri="{BB962C8B-B14F-4D97-AF65-F5344CB8AC3E}">
        <p14:creationId xmlns:p14="http://schemas.microsoft.com/office/powerpoint/2010/main" val="356410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latin typeface="TH Sarabun New" panose="020B0500040200020003" pitchFamily="34" charset="-34"/>
                <a:cs typeface="TH Sarabun New" panose="020B0500040200020003" pitchFamily="34" charset="-34"/>
              </a:rPr>
              <a:t>Bad Competition </a:t>
            </a:r>
            <a:br>
              <a:rPr lang="en-US" sz="4800" b="1" dirty="0">
                <a:latin typeface="TH Sarabun New" panose="020B0500040200020003" pitchFamily="34" charset="-34"/>
                <a:cs typeface="TH Sarabun New" panose="020B0500040200020003" pitchFamily="34" charset="-34"/>
              </a:rPr>
            </a:br>
            <a:r>
              <a:rPr lang="en-US" sz="4800" b="1" dirty="0">
                <a:latin typeface="TH Sarabun New" panose="020B0500040200020003" pitchFamily="34" charset="-34"/>
                <a:cs typeface="TH Sarabun New" panose="020B0500040200020003" pitchFamily="34" charset="-34"/>
              </a:rPr>
              <a:t>(Zero or Negative sum)</a:t>
            </a:r>
            <a:endParaRPr lang="th-TH" sz="4800" b="1" dirty="0">
              <a:latin typeface="TH Sarabun New" panose="020B0500040200020003" pitchFamily="34" charset="-34"/>
              <a:cs typeface="TH Sarabun New" panose="020B0500040200020003" pitchFamily="34" charset="-34"/>
            </a:endParaRPr>
          </a:p>
        </p:txBody>
      </p:sp>
      <p:sp>
        <p:nvSpPr>
          <p:cNvPr id="3" name="Content Placeholder 2"/>
          <p:cNvSpPr>
            <a:spLocks noGrp="1"/>
          </p:cNvSpPr>
          <p:nvPr>
            <p:ph idx="1"/>
          </p:nvPr>
        </p:nvSpPr>
        <p:spPr>
          <a:xfrm>
            <a:off x="1981200" y="1600201"/>
            <a:ext cx="8879404" cy="2685698"/>
          </a:xfrm>
        </p:spPr>
        <p:txBody>
          <a:bodyPr>
            <a:normAutofit/>
          </a:bodyPr>
          <a:lstStyle/>
          <a:p>
            <a:r>
              <a:rPr lang="en-US" sz="3200" dirty="0">
                <a:latin typeface="TH Sarabun New" panose="020B0500040200020003" pitchFamily="34" charset="-34"/>
                <a:cs typeface="TH Sarabun New" panose="020B0500040200020003" pitchFamily="34" charset="-34"/>
              </a:rPr>
              <a:t>Competition to shift costs or capture more revenue </a:t>
            </a:r>
          </a:p>
          <a:p>
            <a:r>
              <a:rPr lang="en-US" sz="3200" dirty="0">
                <a:latin typeface="TH Sarabun New" panose="020B0500040200020003" pitchFamily="34" charset="-34"/>
                <a:cs typeface="TH Sarabun New" panose="020B0500040200020003" pitchFamily="34" charset="-34"/>
              </a:rPr>
              <a:t>Competition to increase bargaining power</a:t>
            </a:r>
          </a:p>
          <a:p>
            <a:r>
              <a:rPr lang="en-US" sz="3200" dirty="0">
                <a:latin typeface="TH Sarabun New" panose="020B0500040200020003" pitchFamily="34" charset="-34"/>
                <a:cs typeface="TH Sarabun New" panose="020B0500040200020003" pitchFamily="34" charset="-34"/>
              </a:rPr>
              <a:t>Competition to capture patients and restrict choice</a:t>
            </a:r>
          </a:p>
          <a:p>
            <a:r>
              <a:rPr lang="en-US" sz="3200" dirty="0">
                <a:latin typeface="TH Sarabun New" panose="020B0500040200020003" pitchFamily="34" charset="-34"/>
                <a:cs typeface="TH Sarabun New" panose="020B0500040200020003" pitchFamily="34" charset="-34"/>
              </a:rPr>
              <a:t>Competition to restrict services in order to maximize revenue per visit or reduce cost</a:t>
            </a:r>
            <a:endParaRPr lang="th-TH" sz="3200" dirty="0">
              <a:latin typeface="TH Sarabun New" panose="020B0500040200020003" pitchFamily="34" charset="-34"/>
              <a:cs typeface="TH Sarabun New" panose="020B0500040200020003" pitchFamily="34" charset="-34"/>
            </a:endParaRPr>
          </a:p>
        </p:txBody>
      </p:sp>
      <p:sp>
        <p:nvSpPr>
          <p:cNvPr id="5" name="Title 1"/>
          <p:cNvSpPr txBox="1">
            <a:spLocks/>
          </p:cNvSpPr>
          <p:nvPr/>
        </p:nvSpPr>
        <p:spPr>
          <a:xfrm>
            <a:off x="1991544" y="458112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H Sarabun New" panose="020B0500040200020003" pitchFamily="34" charset="-34"/>
                <a:cs typeface="TH Sarabun New" panose="020B0500040200020003" pitchFamily="34" charset="-34"/>
              </a:rPr>
              <a:t>Good Competition</a:t>
            </a:r>
          </a:p>
          <a:p>
            <a:r>
              <a:rPr lang="en-US" b="1" dirty="0">
                <a:latin typeface="TH Sarabun New" panose="020B0500040200020003" pitchFamily="34" charset="-34"/>
                <a:cs typeface="TH Sarabun New" panose="020B0500040200020003" pitchFamily="34" charset="-34"/>
              </a:rPr>
              <a:t>(Positive sum)</a:t>
            </a:r>
            <a:endParaRPr lang="th-TH" b="1" dirty="0">
              <a:latin typeface="TH Sarabun New" panose="020B0500040200020003" pitchFamily="34" charset="-34"/>
              <a:cs typeface="TH Sarabun New" panose="020B0500040200020003" pitchFamily="34" charset="-34"/>
            </a:endParaRPr>
          </a:p>
        </p:txBody>
      </p:sp>
      <p:sp>
        <p:nvSpPr>
          <p:cNvPr id="6" name="Rectangle 5"/>
          <p:cNvSpPr/>
          <p:nvPr/>
        </p:nvSpPr>
        <p:spPr>
          <a:xfrm>
            <a:off x="1991545" y="5684981"/>
            <a:ext cx="8508241" cy="646331"/>
          </a:xfrm>
          <a:prstGeom prst="rect">
            <a:avLst/>
          </a:prstGeom>
        </p:spPr>
        <p:txBody>
          <a:bodyPr wrap="square">
            <a:spAutoFit/>
          </a:bodyPr>
          <a:lstStyle/>
          <a:p>
            <a:pPr marL="457200" indent="-457200">
              <a:buFont typeface="Arial" pitchFamily="34" charset="0"/>
              <a:buChar char="•"/>
            </a:pPr>
            <a:r>
              <a:rPr lang="en-US" sz="3600" dirty="0">
                <a:latin typeface="TH Sarabun New" panose="020B0500040200020003" pitchFamily="34" charset="-34"/>
                <a:cs typeface="TH Sarabun New" panose="020B0500040200020003" pitchFamily="34" charset="-34"/>
              </a:rPr>
              <a:t>Competition to increase value for patients</a:t>
            </a:r>
          </a:p>
        </p:txBody>
      </p:sp>
      <p:sp>
        <p:nvSpPr>
          <p:cNvPr id="7" name="Rectangle 6"/>
          <p:cNvSpPr/>
          <p:nvPr/>
        </p:nvSpPr>
        <p:spPr>
          <a:xfrm>
            <a:off x="8350618" y="6290156"/>
            <a:ext cx="1079143" cy="400110"/>
          </a:xfrm>
          <a:prstGeom prst="rect">
            <a:avLst/>
          </a:prstGeom>
        </p:spPr>
        <p:txBody>
          <a:bodyPr wrap="none">
            <a:spAutoFit/>
          </a:bodyPr>
          <a:lstStyle/>
          <a:p>
            <a:pPr algn="ctr"/>
            <a:r>
              <a:rPr lang="en-US" sz="2000" dirty="0">
                <a:latin typeface="TH Sarabun New" panose="020B0500040200020003" pitchFamily="34" charset="-34"/>
                <a:cs typeface="TH Sarabun New" panose="020B0500040200020003" pitchFamily="34" charset="-34"/>
              </a:rPr>
              <a:t>M.E. Porter </a:t>
            </a:r>
          </a:p>
        </p:txBody>
      </p:sp>
    </p:spTree>
    <p:extLst>
      <p:ext uri="{BB962C8B-B14F-4D97-AF65-F5344CB8AC3E}">
        <p14:creationId xmlns:p14="http://schemas.microsoft.com/office/powerpoint/2010/main" val="723917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5262_our_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57464" y="4149081"/>
            <a:ext cx="3477072" cy="675683"/>
          </a:xfrm>
        </p:spPr>
        <p:txBody>
          <a:bodyPr>
            <a:normAutofit/>
          </a:bodyPr>
          <a:lstStyle/>
          <a:p>
            <a:r>
              <a:rPr lang="en-US" sz="2400" dirty="0">
                <a:latin typeface="Garamond" panose="02020404030301010803" pitchFamily="18" charset="0"/>
              </a:rPr>
              <a:t>-Bill Nye-</a:t>
            </a:r>
            <a:endParaRPr lang="th-TH" sz="2400" dirty="0">
              <a:latin typeface="Garamond" panose="02020404030301010803" pitchFamily="18" charset="0"/>
            </a:endParaRPr>
          </a:p>
        </p:txBody>
      </p:sp>
      <p:sp>
        <p:nvSpPr>
          <p:cNvPr id="3" name="Content Placeholder 2"/>
          <p:cNvSpPr>
            <a:spLocks noGrp="1"/>
          </p:cNvSpPr>
          <p:nvPr>
            <p:ph idx="1"/>
          </p:nvPr>
        </p:nvSpPr>
        <p:spPr>
          <a:xfrm>
            <a:off x="3647728" y="2276873"/>
            <a:ext cx="4752528" cy="1401019"/>
          </a:xfrm>
        </p:spPr>
        <p:txBody>
          <a:bodyPr>
            <a:noAutofit/>
          </a:bodyPr>
          <a:lstStyle/>
          <a:p>
            <a:pPr marL="0" indent="0" algn="ctr">
              <a:buNone/>
            </a:pPr>
            <a:r>
              <a:rPr lang="en-US" sz="3600" b="1" dirty="0">
                <a:latin typeface="Garamond" panose="02020404030301010803" pitchFamily="18" charset="0"/>
              </a:rPr>
              <a:t>Everyone you will ever meet knows something you don’t.</a:t>
            </a:r>
            <a:endParaRPr lang="th-TH" sz="3600" b="1" dirty="0">
              <a:latin typeface="Garamond" panose="02020404030301010803" pitchFamily="18" charset="0"/>
            </a:endParaRPr>
          </a:p>
        </p:txBody>
      </p:sp>
    </p:spTree>
    <p:extLst>
      <p:ext uri="{BB962C8B-B14F-4D97-AF65-F5344CB8AC3E}">
        <p14:creationId xmlns:p14="http://schemas.microsoft.com/office/powerpoint/2010/main" val="36199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biusmaximus.files.wordpress.com/2012/12/20121231-community-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714" y="2143966"/>
            <a:ext cx="2275114" cy="2172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SPTDY1sRFbBjKcMxT9POZiR_75syGMK3ldOB1XGUOMqk1PumH0"/>
          <p:cNvPicPr>
            <a:picLocks noChangeAspect="1" noChangeArrowheads="1"/>
          </p:cNvPicPr>
          <p:nvPr/>
        </p:nvPicPr>
        <p:blipFill rotWithShape="1">
          <a:blip r:embed="rId3">
            <a:extLst>
              <a:ext uri="{28A0092B-C50C-407E-A947-70E740481C1C}">
                <a14:useLocalDpi xmlns:a14="http://schemas.microsoft.com/office/drawing/2010/main" val="0"/>
              </a:ext>
            </a:extLst>
          </a:blip>
          <a:srcRect r="31721" b="753"/>
          <a:stretch/>
        </p:blipFill>
        <p:spPr bwMode="auto">
          <a:xfrm>
            <a:off x="2267723" y="3230335"/>
            <a:ext cx="1757270" cy="16818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PTDY1sRFbBjKcMxT9POZiR_75syGMK3ldOB1XGUOMqk1PumH0"/>
          <p:cNvPicPr>
            <a:picLocks noChangeAspect="1" noChangeArrowheads="1"/>
          </p:cNvPicPr>
          <p:nvPr/>
        </p:nvPicPr>
        <p:blipFill rotWithShape="1">
          <a:blip r:embed="rId3">
            <a:extLst>
              <a:ext uri="{28A0092B-C50C-407E-A947-70E740481C1C}">
                <a14:useLocalDpi xmlns:a14="http://schemas.microsoft.com/office/drawing/2010/main" val="0"/>
              </a:ext>
            </a:extLst>
          </a:blip>
          <a:srcRect l="68369"/>
          <a:stretch/>
        </p:blipFill>
        <p:spPr bwMode="auto">
          <a:xfrm>
            <a:off x="2833395" y="2085791"/>
            <a:ext cx="625928" cy="13001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1008" y="5135336"/>
            <a:ext cx="2773260" cy="600164"/>
          </a:xfrm>
          <a:prstGeom prst="rect">
            <a:avLst/>
          </a:prstGeom>
          <a:noFill/>
        </p:spPr>
        <p:txBody>
          <a:bodyPr wrap="none" rtlCol="0">
            <a:spAutoFit/>
          </a:bodyPr>
          <a:lstStyle/>
          <a:p>
            <a:r>
              <a:rPr lang="en-US" sz="3300" dirty="0"/>
              <a:t>(No more)They</a:t>
            </a:r>
          </a:p>
        </p:txBody>
      </p:sp>
      <p:sp>
        <p:nvSpPr>
          <p:cNvPr id="8" name="TextBox 7"/>
          <p:cNvSpPr txBox="1"/>
          <p:nvPr/>
        </p:nvSpPr>
        <p:spPr>
          <a:xfrm>
            <a:off x="7729990" y="4912176"/>
            <a:ext cx="1767407" cy="600164"/>
          </a:xfrm>
          <a:prstGeom prst="rect">
            <a:avLst/>
          </a:prstGeom>
          <a:noFill/>
        </p:spPr>
        <p:txBody>
          <a:bodyPr wrap="none" rtlCol="0">
            <a:spAutoFit/>
          </a:bodyPr>
          <a:lstStyle/>
          <a:p>
            <a:r>
              <a:rPr lang="en-US" sz="3300" dirty="0"/>
              <a:t>(Just) We</a:t>
            </a:r>
          </a:p>
        </p:txBody>
      </p:sp>
      <p:sp>
        <p:nvSpPr>
          <p:cNvPr id="5" name="Right Arrow 4"/>
          <p:cNvSpPr/>
          <p:nvPr/>
        </p:nvSpPr>
        <p:spPr>
          <a:xfrm>
            <a:off x="4967287" y="2993232"/>
            <a:ext cx="1500188" cy="1078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Tree>
    <p:extLst>
      <p:ext uri="{BB962C8B-B14F-4D97-AF65-F5344CB8AC3E}">
        <p14:creationId xmlns:p14="http://schemas.microsoft.com/office/powerpoint/2010/main" val="1160668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554" y="2087895"/>
            <a:ext cx="10515600" cy="4351338"/>
          </a:xfrm>
        </p:spPr>
        <p:txBody>
          <a:bodyPr/>
          <a:lstStyle/>
          <a:p>
            <a:endParaRPr lang="en-US" dirty="0"/>
          </a:p>
          <a:p>
            <a:endParaRPr lang="en-US" dirty="0"/>
          </a:p>
        </p:txBody>
      </p:sp>
      <p:sp>
        <p:nvSpPr>
          <p:cNvPr id="6" name="Rectangle 5"/>
          <p:cNvSpPr/>
          <p:nvPr/>
        </p:nvSpPr>
        <p:spPr>
          <a:xfrm>
            <a:off x="1254642" y="454784"/>
            <a:ext cx="9498418" cy="769441"/>
          </a:xfrm>
          <a:prstGeom prst="rect">
            <a:avLst/>
          </a:prstGeom>
        </p:spPr>
        <p:txBody>
          <a:bodyPr wrap="square">
            <a:spAutoFit/>
          </a:bodyPr>
          <a:lstStyle/>
          <a:p>
            <a:pPr algn="ctr"/>
            <a:r>
              <a:rPr lang="th-TH" sz="4400" b="1" dirty="0">
                <a:latin typeface="TH SarabunPSK" panose="020B0500040200020003" pitchFamily="34" charset="-34"/>
                <a:cs typeface="TH SarabunPSK" panose="020B0500040200020003" pitchFamily="34" charset="-34"/>
              </a:rPr>
              <a:t>ทิศทางการทำงานเขตบริการสุขภาพ </a:t>
            </a:r>
            <a:r>
              <a:rPr lang="en-US" altLang="zh-CN" sz="4400" b="1" dirty="0">
                <a:latin typeface="TH SarabunPSK" panose="020B0500040200020003" pitchFamily="34" charset="-34"/>
                <a:cs typeface="TH SarabunPSK" panose="020B0500040200020003" pitchFamily="34" charset="-34"/>
              </a:rPr>
              <a:t>8</a:t>
            </a:r>
            <a:endParaRPr lang="en-US" sz="4400" dirty="0"/>
          </a:p>
        </p:txBody>
      </p:sp>
      <p:sp>
        <p:nvSpPr>
          <p:cNvPr id="7" name="Content Placeholder 2"/>
          <p:cNvSpPr txBox="1">
            <a:spLocks/>
          </p:cNvSpPr>
          <p:nvPr/>
        </p:nvSpPr>
        <p:spPr>
          <a:xfrm>
            <a:off x="1254642" y="2087895"/>
            <a:ext cx="10515600"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latin typeface="TH SarabunPSK" panose="020B0500040200020003" pitchFamily="34" charset="-34"/>
                <a:cs typeface="TH SarabunPSK" panose="020B0500040200020003" pitchFamily="34" charset="-34"/>
              </a:rPr>
              <a:t>Strategic Focus</a:t>
            </a:r>
            <a:r>
              <a:rPr lang="th-TH" sz="4000" b="1" dirty="0">
                <a:latin typeface="TH SarabunPSK" panose="020B0500040200020003" pitchFamily="34" charset="-34"/>
                <a:cs typeface="TH SarabunPSK" panose="020B0500040200020003" pitchFamily="34" charset="-34"/>
              </a:rPr>
              <a:t> </a:t>
            </a:r>
            <a:r>
              <a:rPr lang="en-US" sz="4000" dirty="0">
                <a:latin typeface="TH SarabunPSK" panose="020B0500040200020003" pitchFamily="34" charset="-34"/>
                <a:cs typeface="TH SarabunPSK" panose="020B0500040200020003" pitchFamily="34" charset="-34"/>
              </a:rPr>
              <a:t>(What to do, what to not do, Prioritization)</a:t>
            </a:r>
          </a:p>
          <a:p>
            <a:r>
              <a:rPr lang="th-TH" sz="4000" dirty="0">
                <a:latin typeface="TH SarabunPSK" panose="020B0500040200020003" pitchFamily="34" charset="-34"/>
                <a:cs typeface="TH SarabunPSK" panose="020B0500040200020003" pitchFamily="34" charset="-34"/>
              </a:rPr>
              <a:t>ทิศทางมุ่งสู่ผลกระทบให้เกิดความเท่าเทียมกันของผลลัพธ์ด้านสุขภาพ และสุขภาวะของประชาชน ซึ่งสามารถวัดผลได้</a:t>
            </a:r>
            <a:r>
              <a:rPr lang="en-US" sz="4000" dirty="0">
                <a:latin typeface="TH SarabunPSK" panose="020B0500040200020003" pitchFamily="34" charset="-34"/>
                <a:cs typeface="TH SarabunPSK" panose="020B0500040200020003" pitchFamily="34" charset="-34"/>
              </a:rPr>
              <a:t> (Equity on Health and Well Being)</a:t>
            </a:r>
            <a:r>
              <a:rPr lang="th-TH" sz="4000" dirty="0">
                <a:latin typeface="TH SarabunPSK" panose="020B0500040200020003" pitchFamily="34" charset="-34"/>
                <a:cs typeface="TH SarabunPSK" panose="020B0500040200020003" pitchFamily="34" charset="-34"/>
              </a:rPr>
              <a:t> รวมทั้งการเพิ่มผลิตภาพต่อช่วงชีวิต</a:t>
            </a:r>
            <a:r>
              <a:rPr lang="en-US" sz="4000" dirty="0">
                <a:latin typeface="TH SarabunPSK" panose="020B0500040200020003" pitchFamily="34" charset="-34"/>
                <a:cs typeface="TH SarabunPSK" panose="020B0500040200020003" pitchFamily="34" charset="-34"/>
              </a:rPr>
              <a:t> </a:t>
            </a:r>
          </a:p>
          <a:p>
            <a:pPr marL="0" indent="0">
              <a:buNone/>
            </a:pPr>
            <a:r>
              <a:rPr lang="en-US" sz="4000" dirty="0">
                <a:latin typeface="TH SarabunPSK" panose="020B0500040200020003" pitchFamily="34" charset="-34"/>
                <a:cs typeface="TH SarabunPSK" panose="020B0500040200020003" pitchFamily="34" charset="-34"/>
              </a:rPr>
              <a:t>    (**Service Focus-&gt;People Focus**) </a:t>
            </a:r>
            <a:r>
              <a:rPr lang="en-US" sz="4000" b="1" dirty="0">
                <a:latin typeface="TH SarabunPSK" panose="020B0500040200020003" pitchFamily="34" charset="-34"/>
                <a:cs typeface="TH SarabunPSK" panose="020B0500040200020003" pitchFamily="34" charset="-34"/>
              </a:rPr>
              <a:t>Value based health care</a:t>
            </a:r>
            <a:endParaRPr lang="th-TH" sz="4000" b="1" dirty="0">
              <a:latin typeface="TH SarabunPSK" panose="020B0500040200020003" pitchFamily="34" charset="-34"/>
              <a:cs typeface="TH SarabunPSK" panose="020B0500040200020003" pitchFamily="34" charset="-34"/>
            </a:endParaRPr>
          </a:p>
          <a:p>
            <a:r>
              <a:rPr lang="th-TH" sz="4000" dirty="0">
                <a:latin typeface="TH SarabunPSK" panose="020B0500040200020003" pitchFamily="34" charset="-34"/>
                <a:cs typeface="TH SarabunPSK" panose="020B0500040200020003" pitchFamily="34" charset="-34"/>
              </a:rPr>
              <a:t>การดำเนินการต้องมุ่งลดการใช้ทรัพยากรต่อราย และหรือเพิ่มผลลัพธ์ด้านสุขภาพ ผลิตภาพ และสุขภาวะของประชาชน โดยมีหลักฐานเชิงประจักษ์ และใช้ข้อมูลวัดผลได้</a:t>
            </a:r>
            <a:r>
              <a:rPr lang="en-US" sz="4000" dirty="0">
                <a:latin typeface="TH SarabunPSK" panose="020B0500040200020003" pitchFamily="34" charset="-34"/>
                <a:cs typeface="TH SarabunPSK" panose="020B0500040200020003" pitchFamily="34" charset="-34"/>
              </a:rPr>
              <a:t> (</a:t>
            </a:r>
            <a:r>
              <a:rPr lang="en-US" sz="4000" b="1" dirty="0">
                <a:latin typeface="TH SarabunPSK" panose="020B0500040200020003" pitchFamily="34" charset="-34"/>
                <a:cs typeface="TH SarabunPSK" panose="020B0500040200020003" pitchFamily="34" charset="-34"/>
              </a:rPr>
              <a:t>Efficiency </a:t>
            </a:r>
            <a:r>
              <a:rPr lang="en-US" sz="4000" dirty="0">
                <a:latin typeface="TH SarabunPSK" panose="020B0500040200020003" pitchFamily="34" charset="-34"/>
                <a:cs typeface="TH SarabunPSK" panose="020B0500040200020003" pitchFamily="34" charset="-34"/>
              </a:rPr>
              <a:t>Improvement, Value Management)</a:t>
            </a:r>
            <a:endParaRPr lang="th-TH" sz="4000" dirty="0">
              <a:latin typeface="TH SarabunPSK" panose="020B0500040200020003" pitchFamily="34" charset="-34"/>
              <a:cs typeface="TH SarabunPSK" panose="020B0500040200020003" pitchFamily="34" charset="-34"/>
            </a:endParaRPr>
          </a:p>
          <a:p>
            <a:r>
              <a:rPr lang="th-TH" sz="4000" dirty="0">
                <a:latin typeface="TH SarabunPSK" panose="020B0500040200020003" pitchFamily="34" charset="-34"/>
                <a:cs typeface="TH SarabunPSK" panose="020B0500040200020003" pitchFamily="34" charset="-34"/>
              </a:rPr>
              <a:t>เปิดให้มีส่วนร่วมบูรณาการทุกภาคส่วน</a:t>
            </a:r>
            <a:r>
              <a:rPr lang="en-US" sz="4000" dirty="0">
                <a:latin typeface="TH SarabunPSK" panose="020B0500040200020003" pitchFamily="34" charset="-34"/>
                <a:cs typeface="TH SarabunPSK" panose="020B0500040200020003" pitchFamily="34" charset="-34"/>
              </a:rPr>
              <a:t> (</a:t>
            </a:r>
            <a:r>
              <a:rPr lang="en-US" sz="4000" b="1" dirty="0">
                <a:latin typeface="TH SarabunPSK" panose="020B0500040200020003" pitchFamily="34" charset="-34"/>
                <a:cs typeface="TH SarabunPSK" panose="020B0500040200020003" pitchFamily="34" charset="-34"/>
              </a:rPr>
              <a:t>Integration</a:t>
            </a:r>
            <a:r>
              <a:rPr lang="en-US" sz="4000" dirty="0">
                <a:latin typeface="TH SarabunPSK" panose="020B0500040200020003" pitchFamily="34" charset="-34"/>
                <a:cs typeface="TH SarabunPSK" panose="020B0500040200020003" pitchFamily="34" charset="-34"/>
              </a:rPr>
              <a:t>, Participation)</a:t>
            </a:r>
            <a:endParaRPr lang="th-TH" sz="4000" dirty="0">
              <a:latin typeface="TH SarabunPSK" panose="020B0500040200020003" pitchFamily="34" charset="-34"/>
              <a:cs typeface="TH SarabunPSK" panose="020B0500040200020003" pitchFamily="34" charset="-34"/>
            </a:endParaRPr>
          </a:p>
          <a:p>
            <a:r>
              <a:rPr lang="th-TH" sz="4000" dirty="0">
                <a:latin typeface="TH SarabunPSK" panose="020B0500040200020003" pitchFamily="34" charset="-34"/>
                <a:cs typeface="TH SarabunPSK" panose="020B0500040200020003" pitchFamily="34" charset="-34"/>
              </a:rPr>
              <a:t>เน้นการป้องกันระดับปฐมภูมิโดยการลดพฤติกรรมเสี่ยงต่อสุขภาพในการดำรงชีวิตปัจจุบัน</a:t>
            </a:r>
            <a:r>
              <a:rPr lang="en-US" sz="4000" dirty="0">
                <a:latin typeface="TH SarabunPSK" panose="020B0500040200020003" pitchFamily="34" charset="-34"/>
                <a:cs typeface="TH SarabunPSK" panose="020B0500040200020003" pitchFamily="34" charset="-34"/>
              </a:rPr>
              <a:t> (</a:t>
            </a:r>
            <a:r>
              <a:rPr lang="en-US" sz="4000" b="1" dirty="0">
                <a:latin typeface="TH SarabunPSK" panose="020B0500040200020003" pitchFamily="34" charset="-34"/>
                <a:cs typeface="TH SarabunPSK" panose="020B0500040200020003" pitchFamily="34" charset="-34"/>
              </a:rPr>
              <a:t>Primary Prevention</a:t>
            </a:r>
            <a:r>
              <a:rPr lang="en-US" sz="4000" dirty="0">
                <a:latin typeface="TH SarabunPSK" panose="020B0500040200020003" pitchFamily="34" charset="-34"/>
                <a:cs typeface="TH SarabunPSK" panose="020B0500040200020003" pitchFamily="34" charset="-34"/>
              </a:rPr>
              <a:t>, Behavior Change)</a:t>
            </a:r>
            <a:endParaRPr lang="th-TH" sz="4000" dirty="0">
              <a:latin typeface="TH SarabunPSK" panose="020B0500040200020003" pitchFamily="34" charset="-34"/>
              <a:cs typeface="TH SarabunPSK" panose="020B0500040200020003" pitchFamily="34" charset="-34"/>
            </a:endParaRPr>
          </a:p>
          <a:p>
            <a:r>
              <a:rPr lang="th-TH" altLang="zh-CN" sz="4000" dirty="0">
                <a:latin typeface="TH SarabunPSK" panose="020B0500040200020003" pitchFamily="34" charset="-34"/>
                <a:cs typeface="TH SarabunPSK" panose="020B0500040200020003" pitchFamily="34" charset="-34"/>
              </a:rPr>
              <a:t>มุ่งสู่การใช้ </a:t>
            </a:r>
            <a:r>
              <a:rPr lang="en-US" altLang="zh-CN" sz="4000" dirty="0">
                <a:latin typeface="TH SarabunPSK" panose="020B0500040200020003" pitchFamily="34" charset="-34"/>
                <a:cs typeface="TH SarabunPSK" panose="020B0500040200020003" pitchFamily="34" charset="-34"/>
              </a:rPr>
              <a:t>IT, Big Data, Mobile, AI (Appropriate </a:t>
            </a:r>
            <a:r>
              <a:rPr lang="en-US" altLang="zh-CN" sz="4000" b="1" dirty="0" err="1">
                <a:latin typeface="TH SarabunPSK" panose="020B0500040200020003" pitchFamily="34" charset="-34"/>
                <a:cs typeface="TH SarabunPSK" panose="020B0500040200020003" pitchFamily="34" charset="-34"/>
              </a:rPr>
              <a:t>Techonology</a:t>
            </a:r>
            <a:r>
              <a:rPr lang="en-US" altLang="zh-CN" sz="4000" dirty="0">
                <a:latin typeface="TH SarabunPSK" panose="020B0500040200020003" pitchFamily="34" charset="-34"/>
                <a:cs typeface="TH SarabunPSK" panose="020B0500040200020003" pitchFamily="34" charset="-34"/>
              </a:rPr>
              <a:t>)</a:t>
            </a:r>
          </a:p>
        </p:txBody>
      </p:sp>
    </p:spTree>
    <p:extLst>
      <p:ext uri="{BB962C8B-B14F-4D97-AF65-F5344CB8AC3E}">
        <p14:creationId xmlns:p14="http://schemas.microsoft.com/office/powerpoint/2010/main" val="3647523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alsolution.co.th/images/jigsaw-wor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929" y="1194994"/>
            <a:ext cx="6720746" cy="50405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F47611A-4ACB-416F-AA64-41B6ABAAC5A0}"/>
              </a:ext>
            </a:extLst>
          </p:cNvPr>
          <p:cNvSpPr txBox="1">
            <a:spLocks/>
          </p:cNvSpPr>
          <p:nvPr/>
        </p:nvSpPr>
        <p:spPr>
          <a:xfrm>
            <a:off x="838200" y="212178"/>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TH SarabunPSK" panose="020B0500040200020003" pitchFamily="34" charset="-34"/>
                <a:cs typeface="TH SarabunPSK" panose="020B0500040200020003" pitchFamily="34" charset="-34"/>
              </a:rPr>
              <a:t>R8 Value Management</a:t>
            </a:r>
          </a:p>
        </p:txBody>
      </p:sp>
      <p:sp>
        <p:nvSpPr>
          <p:cNvPr id="8" name="Content Placeholder 2">
            <a:extLst>
              <a:ext uri="{FF2B5EF4-FFF2-40B4-BE49-F238E27FC236}">
                <a16:creationId xmlns:a16="http://schemas.microsoft.com/office/drawing/2014/main" id="{D001EB51-464E-4A76-9C71-B09F2125BBFF}"/>
              </a:ext>
            </a:extLst>
          </p:cNvPr>
          <p:cNvSpPr txBox="1">
            <a:spLocks/>
          </p:cNvSpPr>
          <p:nvPr/>
        </p:nvSpPr>
        <p:spPr>
          <a:xfrm>
            <a:off x="616986" y="1311668"/>
            <a:ext cx="483893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4800" dirty="0">
                <a:latin typeface="TH SarabunIT๙" panose="020B0500040200020003" pitchFamily="34" charset="-34"/>
                <a:cs typeface="TH SarabunIT๙" panose="020B0500040200020003" pitchFamily="34" charset="-34"/>
              </a:rPr>
              <a:t>Guide to Goal</a:t>
            </a:r>
          </a:p>
          <a:p>
            <a:r>
              <a:rPr lang="en-US" altLang="zh-CN" sz="4800" dirty="0">
                <a:latin typeface="TH SarabunIT๙" panose="020B0500040200020003" pitchFamily="34" charset="-34"/>
                <a:cs typeface="TH SarabunIT๙" panose="020B0500040200020003" pitchFamily="34" charset="-34"/>
              </a:rPr>
              <a:t>Value not Volume</a:t>
            </a:r>
          </a:p>
          <a:p>
            <a:r>
              <a:rPr lang="en-US" altLang="zh-CN" sz="4800" dirty="0">
                <a:latin typeface="TH SarabunIT๙" panose="020B0500040200020003" pitchFamily="34" charset="-34"/>
                <a:cs typeface="TH SarabunIT๙" panose="020B0500040200020003" pitchFamily="34" charset="-34"/>
              </a:rPr>
              <a:t>Culture over Command</a:t>
            </a:r>
          </a:p>
          <a:p>
            <a:r>
              <a:rPr lang="en-US" altLang="zh-CN" sz="4800" dirty="0">
                <a:latin typeface="TH SarabunIT๙" panose="020B0500040200020003" pitchFamily="34" charset="-34"/>
                <a:cs typeface="TH SarabunIT๙" panose="020B0500040200020003" pitchFamily="34" charset="-34"/>
              </a:rPr>
              <a:t>Expense for Efficacy</a:t>
            </a:r>
          </a:p>
          <a:p>
            <a:r>
              <a:rPr lang="en-US" altLang="zh-CN" sz="4800" dirty="0">
                <a:latin typeface="TH SarabunIT๙" panose="020B0500040200020003" pitchFamily="34" charset="-34"/>
                <a:cs typeface="TH SarabunIT๙" panose="020B0500040200020003" pitchFamily="34" charset="-34"/>
              </a:rPr>
              <a:t>Solve with Solution</a:t>
            </a:r>
          </a:p>
          <a:p>
            <a:pPr marL="0" indent="0">
              <a:buFont typeface="Arial" panose="020B0604020202020204" pitchFamily="34" charset="0"/>
              <a:buNone/>
            </a:pPr>
            <a:endParaRPr lang="th-TH" sz="4800" dirty="0">
              <a:latin typeface="TH SarabunIT๙" panose="020B0500040200020003" pitchFamily="34" charset="-34"/>
              <a:cs typeface="TH SarabunIT๙" panose="020B0500040200020003" pitchFamily="34" charset="-34"/>
            </a:endParaRPr>
          </a:p>
        </p:txBody>
      </p:sp>
    </p:spTree>
    <p:extLst>
      <p:ext uri="{BB962C8B-B14F-4D97-AF65-F5344CB8AC3E}">
        <p14:creationId xmlns:p14="http://schemas.microsoft.com/office/powerpoint/2010/main" val="3604633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715000" y="1219200"/>
            <a:ext cx="37338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eaLnBrk="1" hangingPunct="1">
              <a:lnSpc>
                <a:spcPct val="100000"/>
              </a:lnSpc>
              <a:spcBef>
                <a:spcPct val="0"/>
              </a:spcBef>
              <a:buFontTx/>
              <a:buNone/>
            </a:pPr>
            <a:endParaRPr lang="en-US" altLang="en-US" sz="1800">
              <a:latin typeface="Arial" panose="020B0604020202020204" pitchFamily="34" charset="0"/>
              <a:cs typeface="Angsana New" panose="02020603050405020304" pitchFamily="18" charset="-34"/>
            </a:endParaRPr>
          </a:p>
        </p:txBody>
      </p:sp>
      <p:sp>
        <p:nvSpPr>
          <p:cNvPr id="25603" name="Rectangle 3"/>
          <p:cNvSpPr>
            <a:spLocks noChangeArrowheads="1"/>
          </p:cNvSpPr>
          <p:nvPr/>
        </p:nvSpPr>
        <p:spPr bwMode="auto">
          <a:xfrm>
            <a:off x="4114800" y="0"/>
            <a:ext cx="43434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eaLnBrk="1" hangingPunct="1">
              <a:lnSpc>
                <a:spcPct val="100000"/>
              </a:lnSpc>
              <a:spcBef>
                <a:spcPct val="0"/>
              </a:spcBef>
              <a:buFontTx/>
              <a:buNone/>
            </a:pPr>
            <a:endParaRPr lang="en-US" altLang="en-US" sz="1800">
              <a:latin typeface="Arial" panose="020B0604020202020204" pitchFamily="34" charset="0"/>
              <a:cs typeface="Angsana New" panose="02020603050405020304" pitchFamily="18" charset="-34"/>
            </a:endParaRPr>
          </a:p>
        </p:txBody>
      </p:sp>
      <p:sp>
        <p:nvSpPr>
          <p:cNvPr id="25604" name="Rectangle 4"/>
          <p:cNvSpPr>
            <a:spLocks noChangeArrowheads="1"/>
          </p:cNvSpPr>
          <p:nvPr/>
        </p:nvSpPr>
        <p:spPr bwMode="auto">
          <a:xfrm>
            <a:off x="3810000" y="5562600"/>
            <a:ext cx="52578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eaLnBrk="1" hangingPunct="1">
              <a:lnSpc>
                <a:spcPct val="100000"/>
              </a:lnSpc>
              <a:spcBef>
                <a:spcPct val="0"/>
              </a:spcBef>
              <a:buFontTx/>
              <a:buNone/>
            </a:pPr>
            <a:endParaRPr lang="en-US" altLang="en-US" sz="1800">
              <a:latin typeface="Arial" panose="020B0604020202020204" pitchFamily="34" charset="0"/>
              <a:cs typeface="Angsana New" panose="02020603050405020304" pitchFamily="18" charset="-34"/>
            </a:endParaRPr>
          </a:p>
        </p:txBody>
      </p:sp>
      <p:sp>
        <p:nvSpPr>
          <p:cNvPr id="25605" name="Rectangle 5"/>
          <p:cNvSpPr>
            <a:spLocks noChangeArrowheads="1"/>
          </p:cNvSpPr>
          <p:nvPr/>
        </p:nvSpPr>
        <p:spPr bwMode="auto">
          <a:xfrm>
            <a:off x="4648200" y="381000"/>
            <a:ext cx="48006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eaLnBrk="1" hangingPunct="1">
              <a:lnSpc>
                <a:spcPct val="100000"/>
              </a:lnSpc>
              <a:spcBef>
                <a:spcPct val="0"/>
              </a:spcBef>
              <a:buFontTx/>
              <a:buNone/>
            </a:pPr>
            <a:endParaRPr lang="en-US" altLang="en-US" sz="1800">
              <a:latin typeface="Arial" panose="020B0604020202020204" pitchFamily="34" charset="0"/>
              <a:cs typeface="Angsana New" panose="02020603050405020304" pitchFamily="18" charset="-34"/>
            </a:endParaRPr>
          </a:p>
        </p:txBody>
      </p:sp>
      <p:sp>
        <p:nvSpPr>
          <p:cNvPr id="25606" name="Rectangle 6"/>
          <p:cNvSpPr>
            <a:spLocks noChangeArrowheads="1"/>
          </p:cNvSpPr>
          <p:nvPr/>
        </p:nvSpPr>
        <p:spPr bwMode="auto">
          <a:xfrm>
            <a:off x="3352800" y="2057400"/>
            <a:ext cx="56388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eaLnBrk="1" hangingPunct="1">
              <a:lnSpc>
                <a:spcPct val="100000"/>
              </a:lnSpc>
              <a:spcBef>
                <a:spcPct val="0"/>
              </a:spcBef>
              <a:buFontTx/>
              <a:buNone/>
            </a:pPr>
            <a:endParaRPr lang="en-US" altLang="en-US" sz="1800">
              <a:latin typeface="Arial" panose="020B0604020202020204" pitchFamily="34" charset="0"/>
              <a:cs typeface="Angsana New" panose="02020603050405020304" pitchFamily="18" charset="-34"/>
            </a:endParaRPr>
          </a:p>
        </p:txBody>
      </p:sp>
      <p:sp>
        <p:nvSpPr>
          <p:cNvPr id="25607" name="Rectangle 7"/>
          <p:cNvSpPr>
            <a:spLocks noChangeArrowheads="1"/>
          </p:cNvSpPr>
          <p:nvPr/>
        </p:nvSpPr>
        <p:spPr bwMode="auto">
          <a:xfrm>
            <a:off x="3505200" y="6096000"/>
            <a:ext cx="56388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eaLnBrk="1" hangingPunct="1">
              <a:lnSpc>
                <a:spcPct val="100000"/>
              </a:lnSpc>
              <a:spcBef>
                <a:spcPct val="0"/>
              </a:spcBef>
              <a:buFontTx/>
              <a:buNone/>
            </a:pPr>
            <a:endParaRPr lang="en-US" altLang="en-US" sz="1800">
              <a:latin typeface="Arial" panose="020B0604020202020204" pitchFamily="34" charset="0"/>
              <a:cs typeface="Angsana New" panose="02020603050405020304" pitchFamily="18" charset="-34"/>
            </a:endParaRPr>
          </a:p>
        </p:txBody>
      </p:sp>
      <p:sp>
        <p:nvSpPr>
          <p:cNvPr id="25608" name="Rectangle 8"/>
          <p:cNvSpPr>
            <a:spLocks noChangeArrowheads="1"/>
          </p:cNvSpPr>
          <p:nvPr/>
        </p:nvSpPr>
        <p:spPr bwMode="auto">
          <a:xfrm>
            <a:off x="1524000" y="1066800"/>
            <a:ext cx="43434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eaLnBrk="1" hangingPunct="1">
              <a:lnSpc>
                <a:spcPct val="100000"/>
              </a:lnSpc>
              <a:spcBef>
                <a:spcPct val="0"/>
              </a:spcBef>
              <a:buFontTx/>
              <a:buNone/>
            </a:pPr>
            <a:endParaRPr lang="en-US" altLang="en-US" sz="1800">
              <a:latin typeface="Arial" panose="020B0604020202020204" pitchFamily="34" charset="0"/>
              <a:cs typeface="Angsana New" panose="02020603050405020304" pitchFamily="18" charset="-34"/>
            </a:endParaRPr>
          </a:p>
        </p:txBody>
      </p:sp>
      <p:sp>
        <p:nvSpPr>
          <p:cNvPr id="25610" name="Rectangle 10"/>
          <p:cNvSpPr>
            <a:spLocks noChangeArrowheads="1"/>
          </p:cNvSpPr>
          <p:nvPr/>
        </p:nvSpPr>
        <p:spPr bwMode="auto">
          <a:xfrm>
            <a:off x="3733800" y="6553200"/>
            <a:ext cx="4953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eaLnBrk="1" hangingPunct="1">
              <a:lnSpc>
                <a:spcPct val="100000"/>
              </a:lnSpc>
              <a:spcBef>
                <a:spcPct val="0"/>
              </a:spcBef>
              <a:buFontTx/>
              <a:buNone/>
            </a:pPr>
            <a:endParaRPr lang="en-US" altLang="en-US" sz="1800">
              <a:latin typeface="Arial" panose="020B0604020202020204" pitchFamily="34" charset="0"/>
              <a:cs typeface="Angsana New" panose="02020603050405020304" pitchFamily="18" charset="-34"/>
            </a:endParaRPr>
          </a:p>
        </p:txBody>
      </p:sp>
      <p:sp>
        <p:nvSpPr>
          <p:cNvPr id="25611" name="Rectangle 11"/>
          <p:cNvSpPr>
            <a:spLocks noChangeArrowheads="1"/>
          </p:cNvSpPr>
          <p:nvPr/>
        </p:nvSpPr>
        <p:spPr bwMode="auto">
          <a:xfrm>
            <a:off x="2514600" y="0"/>
            <a:ext cx="7162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eaLnBrk="1" hangingPunct="1">
              <a:lnSpc>
                <a:spcPct val="100000"/>
              </a:lnSpc>
              <a:spcBef>
                <a:spcPct val="0"/>
              </a:spcBef>
              <a:buFontTx/>
              <a:buNone/>
            </a:pPr>
            <a:endParaRPr lang="en-US" altLang="en-US" sz="1800">
              <a:latin typeface="Arial" panose="020B0604020202020204" pitchFamily="34" charset="0"/>
              <a:cs typeface="Angsana New" panose="02020603050405020304" pitchFamily="18" charset="-34"/>
            </a:endParaRPr>
          </a:p>
        </p:txBody>
      </p:sp>
      <p:sp>
        <p:nvSpPr>
          <p:cNvPr id="12" name="Title 1">
            <a:extLst>
              <a:ext uri="{FF2B5EF4-FFF2-40B4-BE49-F238E27FC236}">
                <a16:creationId xmlns:a16="http://schemas.microsoft.com/office/drawing/2014/main" id="{5FE7C910-BD6C-406D-BB45-2D6B0D4779BF}"/>
              </a:ext>
            </a:extLst>
          </p:cNvPr>
          <p:cNvSpPr txBox="1">
            <a:spLocks/>
          </p:cNvSpPr>
          <p:nvPr/>
        </p:nvSpPr>
        <p:spPr>
          <a:xfrm>
            <a:off x="730624" y="8124"/>
            <a:ext cx="10515600" cy="8300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5400" b="1" dirty="0">
                <a:latin typeface="TH SarabunIT๙" panose="020B0500040200020003" pitchFamily="34" charset="-34"/>
                <a:cs typeface="TH SarabunIT๙" panose="020B0500040200020003" pitchFamily="34" charset="-34"/>
              </a:rPr>
              <a:t>ประเด็นความท้าทาย ความยาก และปัญหาอุปสรรค</a:t>
            </a:r>
            <a:endParaRPr lang="en-US" sz="5400" b="1" dirty="0">
              <a:latin typeface="TH SarabunIT๙" panose="020B0500040200020003" pitchFamily="34" charset="-34"/>
              <a:cs typeface="TH SarabunIT๙" panose="020B0500040200020003" pitchFamily="34" charset="-34"/>
            </a:endParaRPr>
          </a:p>
        </p:txBody>
      </p:sp>
      <p:sp>
        <p:nvSpPr>
          <p:cNvPr id="13" name="Content Placeholder 2">
            <a:extLst>
              <a:ext uri="{FF2B5EF4-FFF2-40B4-BE49-F238E27FC236}">
                <a16:creationId xmlns:a16="http://schemas.microsoft.com/office/drawing/2014/main" id="{49088D5D-4DD5-42C2-A37F-7F93F692C7B3}"/>
              </a:ext>
            </a:extLst>
          </p:cNvPr>
          <p:cNvSpPr txBox="1">
            <a:spLocks/>
          </p:cNvSpPr>
          <p:nvPr/>
        </p:nvSpPr>
        <p:spPr>
          <a:xfrm>
            <a:off x="3080381" y="1798077"/>
            <a:ext cx="4838934" cy="347251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altLang="zh-CN" sz="4050" b="1">
                <a:latin typeface="TH SarabunIT๙" panose="020B0500040200020003" pitchFamily="34" charset="-34"/>
                <a:cs typeface="TH SarabunIT๙" panose="020B0500040200020003" pitchFamily="34" charset="-34"/>
              </a:rPr>
              <a:t>Guide without Goal</a:t>
            </a:r>
          </a:p>
          <a:p>
            <a:pPr marL="571500" indent="-571500" algn="l">
              <a:buFont typeface="Arial" panose="020B0604020202020204" pitchFamily="34" charset="0"/>
              <a:buChar char="•"/>
            </a:pPr>
            <a:r>
              <a:rPr lang="en-US" altLang="zh-CN" sz="4050" b="1">
                <a:latin typeface="TH SarabunIT๙" panose="020B0500040200020003" pitchFamily="34" charset="-34"/>
                <a:cs typeface="TH SarabunIT๙" panose="020B0500040200020003" pitchFamily="34" charset="-34"/>
              </a:rPr>
              <a:t>Volume without Value</a:t>
            </a:r>
          </a:p>
          <a:p>
            <a:pPr marL="571500" indent="-571500" algn="l">
              <a:buFont typeface="Arial" panose="020B0604020202020204" pitchFamily="34" charset="0"/>
              <a:buChar char="•"/>
            </a:pPr>
            <a:r>
              <a:rPr lang="en-US" altLang="zh-CN" sz="4050" b="1">
                <a:latin typeface="TH SarabunIT๙" panose="020B0500040200020003" pitchFamily="34" charset="-34"/>
                <a:cs typeface="TH SarabunIT๙" panose="020B0500040200020003" pitchFamily="34" charset="-34"/>
              </a:rPr>
              <a:t>Command without Culture</a:t>
            </a:r>
          </a:p>
          <a:p>
            <a:pPr marL="571500" indent="-571500" algn="l">
              <a:buFont typeface="Arial" panose="020B0604020202020204" pitchFamily="34" charset="0"/>
              <a:buChar char="•"/>
            </a:pPr>
            <a:r>
              <a:rPr lang="en-US" altLang="zh-CN" sz="4050" b="1">
                <a:latin typeface="TH SarabunIT๙" panose="020B0500040200020003" pitchFamily="34" charset="-34"/>
                <a:cs typeface="TH SarabunIT๙" panose="020B0500040200020003" pitchFamily="34" charset="-34"/>
              </a:rPr>
              <a:t>Expense without Efficacy</a:t>
            </a:r>
          </a:p>
          <a:p>
            <a:pPr marL="571500" indent="-571500" algn="l">
              <a:buFont typeface="Arial" panose="020B0604020202020204" pitchFamily="34" charset="0"/>
              <a:buChar char="•"/>
            </a:pPr>
            <a:r>
              <a:rPr lang="en-US" altLang="zh-CN" sz="4050" b="1">
                <a:latin typeface="TH SarabunIT๙" panose="020B0500040200020003" pitchFamily="34" charset="-34"/>
                <a:cs typeface="TH SarabunIT๙" panose="020B0500040200020003" pitchFamily="34" charset="-34"/>
              </a:rPr>
              <a:t>Solve without Solution</a:t>
            </a:r>
          </a:p>
          <a:p>
            <a:pPr marL="571500" indent="-571500" algn="l">
              <a:buFont typeface="Arial" panose="020B0604020202020204" pitchFamily="34" charset="0"/>
              <a:buChar char="•"/>
            </a:pPr>
            <a:endParaRPr lang="th-TH" sz="4050" b="1" dirty="0">
              <a:latin typeface="TH SarabunIT๙" panose="020B0500040200020003" pitchFamily="34" charset="-34"/>
              <a:cs typeface="TH SarabunIT๙" panose="020B0500040200020003" pitchFamily="34" charset="-34"/>
            </a:endParaRPr>
          </a:p>
        </p:txBody>
      </p:sp>
      <p:pic>
        <p:nvPicPr>
          <p:cNvPr id="25609" name="Picture 9" descr="distractedmom"/>
          <p:cNvPicPr>
            <a:picLocks noChangeAspect="1" noChangeArrowheads="1"/>
          </p:cNvPicPr>
          <p:nvPr/>
        </p:nvPicPr>
        <p:blipFill rotWithShape="1">
          <a:blip r:embed="rId2">
            <a:extLst>
              <a:ext uri="{28A0092B-C50C-407E-A947-70E740481C1C}">
                <a14:useLocalDpi xmlns:a14="http://schemas.microsoft.com/office/drawing/2010/main" val="0"/>
              </a:ext>
            </a:extLst>
          </a:blip>
          <a:srcRect t="13333" b="4445"/>
          <a:stretch/>
        </p:blipFill>
        <p:spPr bwMode="auto">
          <a:xfrm>
            <a:off x="1524000" y="9144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ED693E4-05A1-4827-A603-C3D6C1442685}"/>
              </a:ext>
            </a:extLst>
          </p:cNvPr>
          <p:cNvSpPr/>
          <p:nvPr/>
        </p:nvSpPr>
        <p:spPr>
          <a:xfrm>
            <a:off x="1075766" y="47444"/>
            <a:ext cx="9977716" cy="923330"/>
          </a:xfrm>
          <a:prstGeom prst="rect">
            <a:avLst/>
          </a:prstGeom>
          <a:solidFill>
            <a:schemeClr val="bg1"/>
          </a:solidFill>
        </p:spPr>
        <p:txBody>
          <a:bodyPr wrap="square" lIns="91440" tIns="45720" rIns="91440" bIns="45720">
            <a:spAutoFit/>
          </a:bodyPr>
          <a:lstStyle/>
          <a:p>
            <a:pPr algn="ct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Most challenge is Mindset.</a:t>
            </a:r>
          </a:p>
        </p:txBody>
      </p:sp>
    </p:spTree>
    <p:extLst>
      <p:ext uri="{BB962C8B-B14F-4D97-AF65-F5344CB8AC3E}">
        <p14:creationId xmlns:p14="http://schemas.microsoft.com/office/powerpoint/2010/main" val="268273176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fade">
                                      <p:cBhvr>
                                        <p:cTn id="7" dur="500"/>
                                        <p:tgtEl>
                                          <p:spTgt spid="256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hongartwork.com/wp-content/uploads/2013/03/Lincoln-WB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42" t="2000"/>
          <a:stretch/>
        </p:blipFill>
        <p:spPr bwMode="auto">
          <a:xfrm>
            <a:off x="8328248" y="4077072"/>
            <a:ext cx="1512168" cy="21423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09510" y="4532856"/>
            <a:ext cx="2238113" cy="954107"/>
          </a:xfrm>
          <a:prstGeom prst="rect">
            <a:avLst/>
          </a:prstGeom>
        </p:spPr>
        <p:txBody>
          <a:bodyPr wrap="none">
            <a:spAutoFit/>
          </a:bodyPr>
          <a:lstStyle/>
          <a:p>
            <a:r>
              <a:rPr lang="en-US" altLang="en-US" sz="2800" i="1" dirty="0">
                <a:latin typeface="TH SarabunPSK" panose="020B0500040200020003" pitchFamily="34" charset="-34"/>
                <a:cs typeface="TH SarabunPSK" panose="020B0500040200020003" pitchFamily="34" charset="-34"/>
              </a:rPr>
              <a:t> Abraham Lincoln?</a:t>
            </a:r>
          </a:p>
          <a:p>
            <a:pPr algn="ctr"/>
            <a:r>
              <a:rPr lang="en-US" altLang="en-US" sz="2800" i="1" dirty="0">
                <a:latin typeface="TH SarabunPSK" panose="020B0500040200020003" pitchFamily="34" charset="-34"/>
                <a:cs typeface="TH SarabunPSK" panose="020B0500040200020003" pitchFamily="34" charset="-34"/>
              </a:rPr>
              <a:t>Anonymous? </a:t>
            </a:r>
            <a:endParaRPr lang="en-US" sz="2800" i="1" dirty="0"/>
          </a:p>
        </p:txBody>
      </p:sp>
      <p:sp>
        <p:nvSpPr>
          <p:cNvPr id="4" name="Rectangle 3"/>
          <p:cNvSpPr/>
          <p:nvPr/>
        </p:nvSpPr>
        <p:spPr>
          <a:xfrm>
            <a:off x="1310640" y="638594"/>
            <a:ext cx="9249856" cy="2628989"/>
          </a:xfrm>
          <a:prstGeom prst="rect">
            <a:avLst/>
          </a:prstGeom>
        </p:spPr>
        <p:txBody>
          <a:bodyPr wrap="square">
            <a:spAutoFit/>
          </a:bodyPr>
          <a:lstStyle/>
          <a:p>
            <a:pPr algn="ctr">
              <a:lnSpc>
                <a:spcPct val="80000"/>
              </a:lnSpc>
              <a:buNone/>
            </a:pPr>
            <a:r>
              <a:rPr lang="en-US" altLang="en-US" sz="6000" i="1" dirty="0">
                <a:latin typeface="TH SarabunPSK" panose="020B0500040200020003" pitchFamily="34" charset="-34"/>
                <a:cs typeface="TH SarabunPSK" panose="020B0500040200020003" pitchFamily="34" charset="-34"/>
              </a:rPr>
              <a:t>'It is better to be </a:t>
            </a:r>
            <a:r>
              <a:rPr lang="en-US" altLang="en-US" sz="7200" b="1" i="1" dirty="0">
                <a:latin typeface="TH SarabunPSK" panose="020B0500040200020003" pitchFamily="34" charset="-34"/>
                <a:cs typeface="TH SarabunPSK" panose="020B0500040200020003" pitchFamily="34" charset="-34"/>
              </a:rPr>
              <a:t>silent</a:t>
            </a:r>
            <a:r>
              <a:rPr lang="en-US" altLang="en-US" sz="6000" b="1" i="1" dirty="0">
                <a:latin typeface="TH SarabunPSK" panose="020B0500040200020003" pitchFamily="34" charset="-34"/>
                <a:cs typeface="TH SarabunPSK" panose="020B0500040200020003" pitchFamily="34" charset="-34"/>
              </a:rPr>
              <a:t> </a:t>
            </a:r>
            <a:r>
              <a:rPr lang="en-US" altLang="en-US" sz="6000" i="1" dirty="0">
                <a:latin typeface="TH SarabunPSK" panose="020B0500040200020003" pitchFamily="34" charset="-34"/>
                <a:cs typeface="TH SarabunPSK" panose="020B0500040200020003" pitchFamily="34" charset="-34"/>
              </a:rPr>
              <a:t>and be thought a </a:t>
            </a:r>
            <a:r>
              <a:rPr lang="en-US" altLang="en-US" sz="7200" b="1" i="1" dirty="0">
                <a:latin typeface="TH SarabunPSK" panose="020B0500040200020003" pitchFamily="34" charset="-34"/>
                <a:cs typeface="TH SarabunPSK" panose="020B0500040200020003" pitchFamily="34" charset="-34"/>
              </a:rPr>
              <a:t>fool</a:t>
            </a:r>
            <a:r>
              <a:rPr lang="en-US" altLang="en-US" sz="6000" i="1" dirty="0">
                <a:latin typeface="TH SarabunPSK" panose="020B0500040200020003" pitchFamily="34" charset="-34"/>
                <a:cs typeface="TH SarabunPSK" panose="020B0500040200020003" pitchFamily="34" charset="-34"/>
              </a:rPr>
              <a:t>, than open your mouth and remove all doubt</a:t>
            </a:r>
            <a:r>
              <a:rPr lang="th-TH" altLang="en-US" sz="6000" i="1" dirty="0">
                <a:latin typeface="TH SarabunPSK" panose="020B0500040200020003" pitchFamily="34" charset="-34"/>
                <a:cs typeface="TH SarabunPSK" panose="020B0500040200020003" pitchFamily="34" charset="-34"/>
              </a:rPr>
              <a:t>. </a:t>
            </a:r>
            <a:endParaRPr lang="en-US" altLang="en-US" sz="6000" i="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39927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17F01-5EA1-49D9-88B0-7C56BD95DB38}"/>
              </a:ext>
            </a:extLst>
          </p:cNvPr>
          <p:cNvPicPr>
            <a:picLocks noChangeAspect="1"/>
          </p:cNvPicPr>
          <p:nvPr/>
        </p:nvPicPr>
        <p:blipFill rotWithShape="1">
          <a:blip r:embed="rId2">
            <a:extLst>
              <a:ext uri="{28A0092B-C50C-407E-A947-70E740481C1C}">
                <a14:useLocalDpi xmlns:a14="http://schemas.microsoft.com/office/drawing/2010/main" val="0"/>
              </a:ext>
            </a:extLst>
          </a:blip>
          <a:srcRect l="622" t="3352" r="1775" b="9384"/>
          <a:stretch/>
        </p:blipFill>
        <p:spPr>
          <a:xfrm>
            <a:off x="0" y="-1"/>
            <a:ext cx="12202434" cy="6858001"/>
          </a:xfrm>
          <a:prstGeom prst="rect">
            <a:avLst/>
          </a:prstGeom>
        </p:spPr>
      </p:pic>
    </p:spTree>
    <p:extLst>
      <p:ext uri="{BB962C8B-B14F-4D97-AF65-F5344CB8AC3E}">
        <p14:creationId xmlns:p14="http://schemas.microsoft.com/office/powerpoint/2010/main" val="391818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06880C-6AF9-4D04-BA3E-BD3A16E88480}"/>
              </a:ext>
            </a:extLst>
          </p:cNvPr>
          <p:cNvGrpSpPr/>
          <p:nvPr/>
        </p:nvGrpSpPr>
        <p:grpSpPr>
          <a:xfrm>
            <a:off x="2737590" y="112060"/>
            <a:ext cx="6563485" cy="1784057"/>
            <a:chOff x="0" y="2475"/>
            <a:chExt cx="6269038" cy="1382101"/>
          </a:xfrm>
        </p:grpSpPr>
        <p:sp>
          <p:nvSpPr>
            <p:cNvPr id="5" name="Rectangle: Rounded Corners 4">
              <a:extLst>
                <a:ext uri="{FF2B5EF4-FFF2-40B4-BE49-F238E27FC236}">
                  <a16:creationId xmlns:a16="http://schemas.microsoft.com/office/drawing/2014/main" id="{664E4A94-0E90-4BE9-B909-B43476B9B909}"/>
                </a:ext>
              </a:extLst>
            </p:cNvPr>
            <p:cNvSpPr/>
            <p:nvPr/>
          </p:nvSpPr>
          <p:spPr>
            <a:xfrm>
              <a:off x="0" y="2475"/>
              <a:ext cx="6269038" cy="1382101"/>
            </a:xfrm>
            <a:prstGeom prst="roundRect">
              <a:avLst/>
            </a:pr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1E0A9580-0A68-4EB5-8FD3-DA22F706EAEE}"/>
                </a:ext>
              </a:extLst>
            </p:cNvPr>
            <p:cNvSpPr txBox="1"/>
            <p:nvPr/>
          </p:nvSpPr>
          <p:spPr>
            <a:xfrm>
              <a:off x="67469" y="69944"/>
              <a:ext cx="6134099" cy="1247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h-TH" sz="60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สถานการณ์ปัจจุบันและปัญหา</a:t>
              </a:r>
              <a:endParaRPr lang="en-US" sz="6000" kern="12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grpSp>
      <p:graphicFrame>
        <p:nvGraphicFramePr>
          <p:cNvPr id="7" name="Chart 6">
            <a:extLst>
              <a:ext uri="{FF2B5EF4-FFF2-40B4-BE49-F238E27FC236}">
                <a16:creationId xmlns:a16="http://schemas.microsoft.com/office/drawing/2014/main" id="{5CCE7E98-2095-40E8-A3B8-0197C9BB7FC7}"/>
              </a:ext>
            </a:extLst>
          </p:cNvPr>
          <p:cNvGraphicFramePr>
            <a:graphicFrameLocks/>
          </p:cNvGraphicFramePr>
          <p:nvPr/>
        </p:nvGraphicFramePr>
        <p:xfrm>
          <a:off x="5725325" y="2361836"/>
          <a:ext cx="5931873" cy="374164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3D080BB-99A1-4135-AB94-0D082C2D4AA2}"/>
              </a:ext>
            </a:extLst>
          </p:cNvPr>
          <p:cNvSpPr txBox="1"/>
          <p:nvPr/>
        </p:nvSpPr>
        <p:spPr>
          <a:xfrm>
            <a:off x="5929348" y="6135629"/>
            <a:ext cx="5727850" cy="523220"/>
          </a:xfrm>
          <a:prstGeom prst="rect">
            <a:avLst/>
          </a:prstGeom>
          <a:noFill/>
        </p:spPr>
        <p:txBody>
          <a:bodyPr wrap="none" rtlCol="0">
            <a:spAutoFit/>
          </a:bodyPr>
          <a:lstStyle/>
          <a:p>
            <a:r>
              <a:rPr lang="th-TH" sz="2800" b="1" dirty="0">
                <a:latin typeface="TH Sarabun New" panose="020B0500040200020003" pitchFamily="34" charset="-34"/>
                <a:cs typeface="TH Sarabun New" panose="020B0500040200020003" pitchFamily="34" charset="-34"/>
              </a:rPr>
              <a:t>อัตรามารดาตายต่อเกิดมีชีพ </a:t>
            </a:r>
            <a:r>
              <a:rPr lang="en-US" sz="2800" b="1" dirty="0">
                <a:latin typeface="TH Sarabun New" panose="020B0500040200020003" pitchFamily="34" charset="-34"/>
                <a:cs typeface="TH Sarabun New" panose="020B0500040200020003" pitchFamily="34" charset="-34"/>
              </a:rPr>
              <a:t>100,000 </a:t>
            </a:r>
            <a:r>
              <a:rPr lang="th-TH" sz="2800" b="1" dirty="0">
                <a:latin typeface="TH Sarabun New" panose="020B0500040200020003" pitchFamily="34" charset="-34"/>
                <a:cs typeface="TH Sarabun New" panose="020B0500040200020003" pitchFamily="34" charset="-34"/>
              </a:rPr>
              <a:t>คน</a:t>
            </a:r>
            <a:r>
              <a:rPr lang="en-US" sz="2800" b="1" dirty="0">
                <a:latin typeface="TH Sarabun New" panose="020B0500040200020003" pitchFamily="34" charset="-34"/>
                <a:cs typeface="TH Sarabun New" panose="020B0500040200020003" pitchFamily="34" charset="-34"/>
              </a:rPr>
              <a:t> </a:t>
            </a:r>
            <a:r>
              <a:rPr lang="th-TH" sz="2800" b="1" dirty="0">
                <a:latin typeface="TH Sarabun New" panose="020B0500040200020003" pitchFamily="34" charset="-34"/>
                <a:cs typeface="TH Sarabun New" panose="020B0500040200020003" pitchFamily="34" charset="-34"/>
              </a:rPr>
              <a:t>ปี </a:t>
            </a:r>
            <a:r>
              <a:rPr lang="en-US" sz="2800" b="1" dirty="0">
                <a:latin typeface="TH Sarabun New" panose="020B0500040200020003" pitchFamily="34" charset="-34"/>
                <a:cs typeface="TH Sarabun New" panose="020B0500040200020003" pitchFamily="34" charset="-34"/>
              </a:rPr>
              <a:t>2544-2559</a:t>
            </a:r>
          </a:p>
        </p:txBody>
      </p:sp>
      <p:sp>
        <p:nvSpPr>
          <p:cNvPr id="10" name="TextBox 9">
            <a:extLst>
              <a:ext uri="{FF2B5EF4-FFF2-40B4-BE49-F238E27FC236}">
                <a16:creationId xmlns:a16="http://schemas.microsoft.com/office/drawing/2014/main" id="{E9D4FE75-EE6C-4499-9D31-60D5BE184A89}"/>
              </a:ext>
            </a:extLst>
          </p:cNvPr>
          <p:cNvSpPr txBox="1"/>
          <p:nvPr/>
        </p:nvSpPr>
        <p:spPr>
          <a:xfrm>
            <a:off x="808749" y="6103479"/>
            <a:ext cx="3746538" cy="523220"/>
          </a:xfrm>
          <a:prstGeom prst="rect">
            <a:avLst/>
          </a:prstGeom>
          <a:noFill/>
        </p:spPr>
        <p:txBody>
          <a:bodyPr wrap="none" rtlCol="0">
            <a:spAutoFit/>
          </a:bodyPr>
          <a:lstStyle/>
          <a:p>
            <a:r>
              <a:rPr lang="th-TH" sz="2800" b="1" dirty="0">
                <a:latin typeface="TH Sarabun New" panose="020B0500040200020003" pitchFamily="34" charset="-34"/>
                <a:cs typeface="TH Sarabun New" panose="020B0500040200020003" pitchFamily="34" charset="-34"/>
              </a:rPr>
              <a:t>ค่าใช้จ่ายด้านสุขภาพ ปี </a:t>
            </a:r>
            <a:r>
              <a:rPr lang="en-US" sz="2800" b="1" dirty="0">
                <a:latin typeface="TH Sarabun New" panose="020B0500040200020003" pitchFamily="34" charset="-34"/>
                <a:cs typeface="TH Sarabun New" panose="020B0500040200020003" pitchFamily="34" charset="-34"/>
              </a:rPr>
              <a:t>2544-2559</a:t>
            </a:r>
          </a:p>
        </p:txBody>
      </p:sp>
      <p:pic>
        <p:nvPicPr>
          <p:cNvPr id="12" name="Picture 11">
            <a:extLst>
              <a:ext uri="{FF2B5EF4-FFF2-40B4-BE49-F238E27FC236}">
                <a16:creationId xmlns:a16="http://schemas.microsoft.com/office/drawing/2014/main" id="{21739B95-BAC2-46D3-8F57-787C9BF90C97}"/>
              </a:ext>
            </a:extLst>
          </p:cNvPr>
          <p:cNvPicPr>
            <a:picLocks noChangeAspect="1"/>
          </p:cNvPicPr>
          <p:nvPr/>
        </p:nvPicPr>
        <p:blipFill>
          <a:blip r:embed="rId3"/>
          <a:stretch>
            <a:fillRect/>
          </a:stretch>
        </p:blipFill>
        <p:spPr>
          <a:xfrm>
            <a:off x="0" y="2660263"/>
            <a:ext cx="5556055" cy="3398262"/>
          </a:xfrm>
          <a:prstGeom prst="rect">
            <a:avLst/>
          </a:prstGeom>
        </p:spPr>
      </p:pic>
      <p:sp>
        <p:nvSpPr>
          <p:cNvPr id="13" name="Rectangle: Rounded Corners 12">
            <a:extLst>
              <a:ext uri="{FF2B5EF4-FFF2-40B4-BE49-F238E27FC236}">
                <a16:creationId xmlns:a16="http://schemas.microsoft.com/office/drawing/2014/main" id="{73D42759-4B0B-4FC7-AED6-0D19AA83CDCF}"/>
              </a:ext>
            </a:extLst>
          </p:cNvPr>
          <p:cNvSpPr/>
          <p:nvPr/>
        </p:nvSpPr>
        <p:spPr>
          <a:xfrm>
            <a:off x="6479337" y="2990033"/>
            <a:ext cx="1232103" cy="2785928"/>
          </a:xfrm>
          <a:prstGeom prst="roundRect">
            <a:avLst/>
          </a:prstGeom>
          <a:gradFill>
            <a:gsLst>
              <a:gs pos="0">
                <a:schemeClr val="accent1">
                  <a:lumMod val="5000"/>
                  <a:lumOff val="95000"/>
                </a:schemeClr>
              </a:gs>
              <a:gs pos="80000">
                <a:schemeClr val="accent1">
                  <a:lumMod val="45000"/>
                  <a:lumOff val="55000"/>
                  <a:alpha val="0"/>
                </a:schemeClr>
              </a:gs>
              <a:gs pos="91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E3EF3B5-31A6-4770-96E0-06B2B1DAE06F}"/>
              </a:ext>
            </a:extLst>
          </p:cNvPr>
          <p:cNvSpPr/>
          <p:nvPr/>
        </p:nvSpPr>
        <p:spPr>
          <a:xfrm>
            <a:off x="1137717" y="3329939"/>
            <a:ext cx="1094943" cy="2446021"/>
          </a:xfrm>
          <a:prstGeom prst="roundRect">
            <a:avLst/>
          </a:prstGeom>
          <a:gradFill>
            <a:gsLst>
              <a:gs pos="0">
                <a:schemeClr val="accent1">
                  <a:lumMod val="5000"/>
                  <a:lumOff val="95000"/>
                </a:schemeClr>
              </a:gs>
              <a:gs pos="80000">
                <a:schemeClr val="accent1">
                  <a:lumMod val="45000"/>
                  <a:lumOff val="55000"/>
                  <a:alpha val="0"/>
                </a:schemeClr>
              </a:gs>
              <a:gs pos="91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3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06880C-6AF9-4D04-BA3E-BD3A16E88480}"/>
              </a:ext>
            </a:extLst>
          </p:cNvPr>
          <p:cNvGrpSpPr/>
          <p:nvPr/>
        </p:nvGrpSpPr>
        <p:grpSpPr>
          <a:xfrm>
            <a:off x="2737590" y="112060"/>
            <a:ext cx="6563485" cy="1784057"/>
            <a:chOff x="0" y="2475"/>
            <a:chExt cx="6269038" cy="1382101"/>
          </a:xfrm>
        </p:grpSpPr>
        <p:sp>
          <p:nvSpPr>
            <p:cNvPr id="5" name="Rectangle: Rounded Corners 4">
              <a:extLst>
                <a:ext uri="{FF2B5EF4-FFF2-40B4-BE49-F238E27FC236}">
                  <a16:creationId xmlns:a16="http://schemas.microsoft.com/office/drawing/2014/main" id="{664E4A94-0E90-4BE9-B909-B43476B9B909}"/>
                </a:ext>
              </a:extLst>
            </p:cNvPr>
            <p:cNvSpPr/>
            <p:nvPr/>
          </p:nvSpPr>
          <p:spPr>
            <a:xfrm>
              <a:off x="0" y="2475"/>
              <a:ext cx="6269038" cy="1382101"/>
            </a:xfrm>
            <a:prstGeom prst="roundRect">
              <a:avLst/>
            </a:pr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1E0A9580-0A68-4EB5-8FD3-DA22F706EAEE}"/>
                </a:ext>
              </a:extLst>
            </p:cNvPr>
            <p:cNvSpPr txBox="1"/>
            <p:nvPr/>
          </p:nvSpPr>
          <p:spPr>
            <a:xfrm>
              <a:off x="67469" y="69944"/>
              <a:ext cx="6134099" cy="1247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h-TH" sz="60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สถานการณ์ปัจจุบันและปัญหา</a:t>
              </a:r>
              <a:endParaRPr lang="en-US" sz="6000" kern="12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grpSp>
      <p:sp>
        <p:nvSpPr>
          <p:cNvPr id="8" name="TextBox 7">
            <a:extLst>
              <a:ext uri="{FF2B5EF4-FFF2-40B4-BE49-F238E27FC236}">
                <a16:creationId xmlns:a16="http://schemas.microsoft.com/office/drawing/2014/main" id="{A3D080BB-99A1-4135-AB94-0D082C2D4AA2}"/>
              </a:ext>
            </a:extLst>
          </p:cNvPr>
          <p:cNvSpPr txBox="1"/>
          <p:nvPr/>
        </p:nvSpPr>
        <p:spPr>
          <a:xfrm>
            <a:off x="5670268" y="6103338"/>
            <a:ext cx="6296917" cy="523220"/>
          </a:xfrm>
          <a:prstGeom prst="rect">
            <a:avLst/>
          </a:prstGeom>
          <a:noFill/>
        </p:spPr>
        <p:txBody>
          <a:bodyPr wrap="none" rtlCol="0">
            <a:spAutoFit/>
          </a:bodyPr>
          <a:lstStyle/>
          <a:p>
            <a:r>
              <a:rPr lang="th-TH" sz="2800" b="1" dirty="0">
                <a:latin typeface="TH Sarabun New" panose="020B0500040200020003" pitchFamily="34" charset="-34"/>
                <a:cs typeface="TH Sarabun New" panose="020B0500040200020003" pitchFamily="34" charset="-34"/>
              </a:rPr>
              <a:t>อัตราป่วย</a:t>
            </a:r>
            <a:r>
              <a:rPr lang="en-US" sz="2800" b="1" dirty="0">
                <a:latin typeface="TH Sarabun New" panose="020B0500040200020003" pitchFamily="34" charset="-34"/>
                <a:cs typeface="TH Sarabun New" panose="020B0500040200020003" pitchFamily="34" charset="-34"/>
              </a:rPr>
              <a:t>/100,000 </a:t>
            </a:r>
            <a:r>
              <a:rPr lang="th-TH" sz="2800" b="1" dirty="0">
                <a:latin typeface="TH Sarabun New" panose="020B0500040200020003" pitchFamily="34" charset="-34"/>
                <a:cs typeface="TH Sarabun New" panose="020B0500040200020003" pitchFamily="34" charset="-34"/>
              </a:rPr>
              <a:t>ด้วยโรคไม่ติดต่อ </a:t>
            </a:r>
            <a:r>
              <a:rPr lang="en-US" sz="2800" b="1" dirty="0">
                <a:latin typeface="TH Sarabun New" panose="020B0500040200020003" pitchFamily="34" charset="-34"/>
                <a:cs typeface="TH Sarabun New" panose="020B0500040200020003" pitchFamily="34" charset="-34"/>
              </a:rPr>
              <a:t>298 </a:t>
            </a:r>
            <a:r>
              <a:rPr lang="th-TH" sz="2800" b="1" dirty="0">
                <a:latin typeface="TH Sarabun New" panose="020B0500040200020003" pitchFamily="34" charset="-34"/>
                <a:cs typeface="TH Sarabun New" panose="020B0500040200020003" pitchFamily="34" charset="-34"/>
              </a:rPr>
              <a:t>กลุ่ม</a:t>
            </a:r>
            <a:r>
              <a:rPr lang="en-US" sz="2800" b="1" dirty="0">
                <a:latin typeface="TH Sarabun New" panose="020B0500040200020003" pitchFamily="34" charset="-34"/>
                <a:cs typeface="TH Sarabun New" panose="020B0500040200020003" pitchFamily="34" charset="-34"/>
              </a:rPr>
              <a:t> </a:t>
            </a:r>
            <a:r>
              <a:rPr lang="th-TH" sz="2800" b="1" dirty="0">
                <a:latin typeface="TH Sarabun New" panose="020B0500040200020003" pitchFamily="34" charset="-34"/>
                <a:cs typeface="TH Sarabun New" panose="020B0500040200020003" pitchFamily="34" charset="-34"/>
              </a:rPr>
              <a:t>ปี </a:t>
            </a:r>
            <a:r>
              <a:rPr lang="en-US" sz="2800" b="1" dirty="0">
                <a:latin typeface="TH Sarabun New" panose="020B0500040200020003" pitchFamily="34" charset="-34"/>
                <a:cs typeface="TH Sarabun New" panose="020B0500040200020003" pitchFamily="34" charset="-34"/>
              </a:rPr>
              <a:t>2544-2559</a:t>
            </a:r>
          </a:p>
        </p:txBody>
      </p:sp>
      <p:sp>
        <p:nvSpPr>
          <p:cNvPr id="10" name="TextBox 9">
            <a:extLst>
              <a:ext uri="{FF2B5EF4-FFF2-40B4-BE49-F238E27FC236}">
                <a16:creationId xmlns:a16="http://schemas.microsoft.com/office/drawing/2014/main" id="{E9D4FE75-EE6C-4499-9D31-60D5BE184A89}"/>
              </a:ext>
            </a:extLst>
          </p:cNvPr>
          <p:cNvSpPr txBox="1"/>
          <p:nvPr/>
        </p:nvSpPr>
        <p:spPr>
          <a:xfrm>
            <a:off x="730470" y="6103338"/>
            <a:ext cx="4014240" cy="523220"/>
          </a:xfrm>
          <a:prstGeom prst="rect">
            <a:avLst/>
          </a:prstGeom>
          <a:noFill/>
        </p:spPr>
        <p:txBody>
          <a:bodyPr wrap="none" rtlCol="0">
            <a:spAutoFit/>
          </a:bodyPr>
          <a:lstStyle/>
          <a:p>
            <a:r>
              <a:rPr lang="th-TH" sz="2800" b="1" dirty="0">
                <a:latin typeface="TH Sarabun New" panose="020B0500040200020003" pitchFamily="34" charset="-34"/>
                <a:cs typeface="TH Sarabun New" panose="020B0500040200020003" pitchFamily="34" charset="-34"/>
              </a:rPr>
              <a:t>จำนวนแพทย์</a:t>
            </a:r>
            <a:r>
              <a:rPr lang="en-US" sz="2800" b="1" dirty="0">
                <a:latin typeface="TH Sarabun New" panose="020B0500040200020003" pitchFamily="34" charset="-34"/>
                <a:cs typeface="TH Sarabun New" panose="020B0500040200020003" pitchFamily="34" charset="-34"/>
              </a:rPr>
              <a:t> </a:t>
            </a:r>
            <a:r>
              <a:rPr lang="th-TH" sz="2800" b="1" dirty="0">
                <a:latin typeface="TH Sarabun New" panose="020B0500040200020003" pitchFamily="34" charset="-34"/>
                <a:cs typeface="TH Sarabun New" panose="020B0500040200020003" pitchFamily="34" charset="-34"/>
              </a:rPr>
              <a:t>พยาบาล ปี </a:t>
            </a:r>
            <a:r>
              <a:rPr lang="en-US" sz="2800" b="1" dirty="0">
                <a:latin typeface="TH Sarabun New" panose="020B0500040200020003" pitchFamily="34" charset="-34"/>
                <a:cs typeface="TH Sarabun New" panose="020B0500040200020003" pitchFamily="34" charset="-34"/>
              </a:rPr>
              <a:t>2544-2559 </a:t>
            </a:r>
          </a:p>
        </p:txBody>
      </p:sp>
      <p:pic>
        <p:nvPicPr>
          <p:cNvPr id="13" name="Picture 12">
            <a:extLst>
              <a:ext uri="{FF2B5EF4-FFF2-40B4-BE49-F238E27FC236}">
                <a16:creationId xmlns:a16="http://schemas.microsoft.com/office/drawing/2014/main" id="{2D25B3C3-D7B0-44B4-A35D-E1EF8A5CC48F}"/>
              </a:ext>
            </a:extLst>
          </p:cNvPr>
          <p:cNvPicPr>
            <a:picLocks noChangeAspect="1"/>
          </p:cNvPicPr>
          <p:nvPr/>
        </p:nvPicPr>
        <p:blipFill>
          <a:blip r:embed="rId2"/>
          <a:stretch>
            <a:fillRect/>
          </a:stretch>
        </p:blipFill>
        <p:spPr>
          <a:xfrm>
            <a:off x="-28957" y="2712720"/>
            <a:ext cx="5543787" cy="3390759"/>
          </a:xfrm>
          <a:prstGeom prst="rect">
            <a:avLst/>
          </a:prstGeom>
        </p:spPr>
      </p:pic>
      <p:graphicFrame>
        <p:nvGraphicFramePr>
          <p:cNvPr id="15" name="Chart 14">
            <a:extLst>
              <a:ext uri="{FF2B5EF4-FFF2-40B4-BE49-F238E27FC236}">
                <a16:creationId xmlns:a16="http://schemas.microsoft.com/office/drawing/2014/main" id="{AB00267E-CDCA-4515-A566-E5EB145184A1}"/>
              </a:ext>
            </a:extLst>
          </p:cNvPr>
          <p:cNvGraphicFramePr>
            <a:graphicFrameLocks/>
          </p:cNvGraphicFramePr>
          <p:nvPr/>
        </p:nvGraphicFramePr>
        <p:xfrm>
          <a:off x="5670268" y="2657778"/>
          <a:ext cx="5986930" cy="3390759"/>
        </p:xfrm>
        <a:graphic>
          <a:graphicData uri="http://schemas.openxmlformats.org/drawingml/2006/chart">
            <c:chart xmlns:c="http://schemas.openxmlformats.org/drawingml/2006/chart" xmlns:r="http://schemas.openxmlformats.org/officeDocument/2006/relationships" r:id="rId3"/>
          </a:graphicData>
        </a:graphic>
      </p:graphicFrame>
      <p:sp>
        <p:nvSpPr>
          <p:cNvPr id="16" name="Speech Bubble: Oval 15">
            <a:extLst>
              <a:ext uri="{FF2B5EF4-FFF2-40B4-BE49-F238E27FC236}">
                <a16:creationId xmlns:a16="http://schemas.microsoft.com/office/drawing/2014/main" id="{998468FA-FC6A-4839-9AA9-B0A46BA24AD1}"/>
              </a:ext>
            </a:extLst>
          </p:cNvPr>
          <p:cNvSpPr/>
          <p:nvPr/>
        </p:nvSpPr>
        <p:spPr>
          <a:xfrm>
            <a:off x="9921240" y="1600200"/>
            <a:ext cx="1516379" cy="1491188"/>
          </a:xfrm>
          <a:prstGeom prst="wedgeEllipseCallout">
            <a:avLst>
              <a:gd name="adj1" fmla="val -19304"/>
              <a:gd name="adj2" fmla="val 83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dirty="0">
                <a:latin typeface="TH Sarabun New" panose="020B0500040200020003" pitchFamily="34" charset="-34"/>
                <a:cs typeface="TH Sarabun New" panose="020B0500040200020003" pitchFamily="34" charset="-34"/>
              </a:rPr>
              <a:t>วิกฤตการเมืองพ.ศ.</a:t>
            </a:r>
            <a:r>
              <a:rPr lang="en-US" sz="2400" dirty="0">
                <a:latin typeface="TH Sarabun New" panose="020B0500040200020003" pitchFamily="34" charset="-34"/>
                <a:cs typeface="TH Sarabun New" panose="020B0500040200020003" pitchFamily="34" charset="-34"/>
              </a:rPr>
              <a:t>2556</a:t>
            </a:r>
          </a:p>
        </p:txBody>
      </p:sp>
      <p:sp>
        <p:nvSpPr>
          <p:cNvPr id="11" name="Rectangle: Rounded Corners 10">
            <a:extLst>
              <a:ext uri="{FF2B5EF4-FFF2-40B4-BE49-F238E27FC236}">
                <a16:creationId xmlns:a16="http://schemas.microsoft.com/office/drawing/2014/main" id="{AA5A35A6-E7BA-4508-B6C8-62FF26A6EB27}"/>
              </a:ext>
            </a:extLst>
          </p:cNvPr>
          <p:cNvSpPr/>
          <p:nvPr/>
        </p:nvSpPr>
        <p:spPr>
          <a:xfrm>
            <a:off x="6692697" y="3177539"/>
            <a:ext cx="1430223" cy="2568581"/>
          </a:xfrm>
          <a:prstGeom prst="roundRect">
            <a:avLst/>
          </a:prstGeom>
          <a:gradFill>
            <a:gsLst>
              <a:gs pos="0">
                <a:schemeClr val="accent1">
                  <a:lumMod val="5000"/>
                  <a:lumOff val="95000"/>
                </a:schemeClr>
              </a:gs>
              <a:gs pos="80000">
                <a:schemeClr val="accent1">
                  <a:lumMod val="45000"/>
                  <a:lumOff val="55000"/>
                  <a:alpha val="0"/>
                </a:schemeClr>
              </a:gs>
              <a:gs pos="91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8424954-8F20-4945-A2FC-1DA0FB83A5F7}"/>
              </a:ext>
            </a:extLst>
          </p:cNvPr>
          <p:cNvSpPr/>
          <p:nvPr/>
        </p:nvSpPr>
        <p:spPr>
          <a:xfrm>
            <a:off x="1099617" y="3848099"/>
            <a:ext cx="1036373" cy="1732159"/>
          </a:xfrm>
          <a:prstGeom prst="roundRect">
            <a:avLst/>
          </a:prstGeom>
          <a:gradFill>
            <a:gsLst>
              <a:gs pos="0">
                <a:schemeClr val="accent1">
                  <a:lumMod val="5000"/>
                  <a:lumOff val="95000"/>
                </a:schemeClr>
              </a:gs>
              <a:gs pos="80000">
                <a:schemeClr val="accent1">
                  <a:lumMod val="45000"/>
                  <a:lumOff val="55000"/>
                  <a:alpha val="0"/>
                </a:schemeClr>
              </a:gs>
              <a:gs pos="91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3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EDB6672-FCC1-4690-A72E-6AD6458DCF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 y="1279566"/>
            <a:ext cx="11407140" cy="5262077"/>
          </a:xfrm>
        </p:spPr>
      </p:pic>
      <p:sp>
        <p:nvSpPr>
          <p:cNvPr id="10" name="TextBox 9">
            <a:extLst>
              <a:ext uri="{FF2B5EF4-FFF2-40B4-BE49-F238E27FC236}">
                <a16:creationId xmlns:a16="http://schemas.microsoft.com/office/drawing/2014/main" id="{35A16A61-39E9-4D57-A2B2-8550ECC44118}"/>
              </a:ext>
            </a:extLst>
          </p:cNvPr>
          <p:cNvSpPr txBox="1"/>
          <p:nvPr/>
        </p:nvSpPr>
        <p:spPr>
          <a:xfrm>
            <a:off x="2280258" y="6453160"/>
            <a:ext cx="8555547" cy="523220"/>
          </a:xfrm>
          <a:prstGeom prst="rect">
            <a:avLst/>
          </a:prstGeom>
          <a:noFill/>
        </p:spPr>
        <p:txBody>
          <a:bodyPr wrap="none" rtlCol="0">
            <a:spAutoFit/>
          </a:bodyPr>
          <a:lstStyle/>
          <a:p>
            <a:r>
              <a:rPr lang="th-TH" sz="2800" b="1" dirty="0">
                <a:latin typeface="TH Sarabun New" panose="020B0500040200020003" pitchFamily="34" charset="-34"/>
                <a:cs typeface="TH Sarabun New" panose="020B0500040200020003" pitchFamily="34" charset="-34"/>
              </a:rPr>
              <a:t>อัตราป่วย</a:t>
            </a:r>
            <a:r>
              <a:rPr lang="en-US" sz="2800" b="1" dirty="0">
                <a:latin typeface="TH Sarabun New" panose="020B0500040200020003" pitchFamily="34" charset="-34"/>
                <a:cs typeface="TH Sarabun New" panose="020B0500040200020003" pitchFamily="34" charset="-34"/>
              </a:rPr>
              <a:t>/100,000 </a:t>
            </a:r>
            <a:r>
              <a:rPr lang="th-TH" sz="2800" b="1" dirty="0">
                <a:latin typeface="TH Sarabun New" panose="020B0500040200020003" pitchFamily="34" charset="-34"/>
                <a:cs typeface="TH Sarabun New" panose="020B0500040200020003" pitchFamily="34" charset="-34"/>
              </a:rPr>
              <a:t>ด้วยโรคมะเร็ง หัวใจ เบาหวาน ความดันโลหิตสูง</a:t>
            </a:r>
            <a:r>
              <a:rPr lang="en-US" sz="2800" b="1" dirty="0">
                <a:latin typeface="TH Sarabun New" panose="020B0500040200020003" pitchFamily="34" charset="-34"/>
                <a:cs typeface="TH Sarabun New" panose="020B0500040200020003" pitchFamily="34" charset="-34"/>
              </a:rPr>
              <a:t> </a:t>
            </a:r>
            <a:r>
              <a:rPr lang="th-TH" sz="2800" b="1" dirty="0">
                <a:latin typeface="TH Sarabun New" panose="020B0500040200020003" pitchFamily="34" charset="-34"/>
                <a:cs typeface="TH Sarabun New" panose="020B0500040200020003" pitchFamily="34" charset="-34"/>
              </a:rPr>
              <a:t>ปี </a:t>
            </a:r>
            <a:r>
              <a:rPr lang="en-US" sz="2800" b="1" dirty="0">
                <a:latin typeface="TH Sarabun New" panose="020B0500040200020003" pitchFamily="34" charset="-34"/>
                <a:cs typeface="TH Sarabun New" panose="020B0500040200020003" pitchFamily="34" charset="-34"/>
              </a:rPr>
              <a:t>2544-2558</a:t>
            </a:r>
          </a:p>
        </p:txBody>
      </p:sp>
      <p:grpSp>
        <p:nvGrpSpPr>
          <p:cNvPr id="12" name="Group 11">
            <a:extLst>
              <a:ext uri="{FF2B5EF4-FFF2-40B4-BE49-F238E27FC236}">
                <a16:creationId xmlns:a16="http://schemas.microsoft.com/office/drawing/2014/main" id="{C912554A-1C9B-446A-B656-23308D690361}"/>
              </a:ext>
            </a:extLst>
          </p:cNvPr>
          <p:cNvGrpSpPr/>
          <p:nvPr/>
        </p:nvGrpSpPr>
        <p:grpSpPr>
          <a:xfrm>
            <a:off x="2797545" y="91441"/>
            <a:ext cx="6596910" cy="1562100"/>
            <a:chOff x="0" y="2475"/>
            <a:chExt cx="6269038" cy="1382101"/>
          </a:xfrm>
        </p:grpSpPr>
        <p:sp>
          <p:nvSpPr>
            <p:cNvPr id="13" name="Rectangle: Rounded Corners 12">
              <a:extLst>
                <a:ext uri="{FF2B5EF4-FFF2-40B4-BE49-F238E27FC236}">
                  <a16:creationId xmlns:a16="http://schemas.microsoft.com/office/drawing/2014/main" id="{00FB007F-7372-4487-8E5F-839196E60F26}"/>
                </a:ext>
              </a:extLst>
            </p:cNvPr>
            <p:cNvSpPr/>
            <p:nvPr/>
          </p:nvSpPr>
          <p:spPr>
            <a:xfrm>
              <a:off x="0" y="2475"/>
              <a:ext cx="6269038" cy="1382101"/>
            </a:xfrm>
            <a:prstGeom prst="roundRect">
              <a:avLst/>
            </a:pr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B5B4BDD7-A11E-45E4-ABBC-A5990AEE0D39}"/>
                </a:ext>
              </a:extLst>
            </p:cNvPr>
            <p:cNvSpPr txBox="1"/>
            <p:nvPr/>
          </p:nvSpPr>
          <p:spPr>
            <a:xfrm>
              <a:off x="67469" y="69944"/>
              <a:ext cx="6134099" cy="1247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h-TH" sz="60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สถานการณ์ปัจจุบันและปัญหา</a:t>
              </a:r>
              <a:endParaRPr lang="en-US" sz="6000" kern="12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grpSp>
      <p:sp>
        <p:nvSpPr>
          <p:cNvPr id="15" name="Rectangle: Rounded Corners 14">
            <a:extLst>
              <a:ext uri="{FF2B5EF4-FFF2-40B4-BE49-F238E27FC236}">
                <a16:creationId xmlns:a16="http://schemas.microsoft.com/office/drawing/2014/main" id="{A43BDE35-1752-4867-A973-654FCF4D32EB}"/>
              </a:ext>
            </a:extLst>
          </p:cNvPr>
          <p:cNvSpPr/>
          <p:nvPr/>
        </p:nvSpPr>
        <p:spPr>
          <a:xfrm>
            <a:off x="2590800" y="4335779"/>
            <a:ext cx="2674619" cy="1691641"/>
          </a:xfrm>
          <a:prstGeom prst="roundRect">
            <a:avLst/>
          </a:prstGeom>
          <a:gradFill>
            <a:gsLst>
              <a:gs pos="0">
                <a:schemeClr val="accent1">
                  <a:lumMod val="5000"/>
                  <a:lumOff val="95000"/>
                </a:schemeClr>
              </a:gs>
              <a:gs pos="80000">
                <a:schemeClr val="accent1">
                  <a:lumMod val="45000"/>
                  <a:lumOff val="55000"/>
                  <a:alpha val="0"/>
                </a:schemeClr>
              </a:gs>
              <a:gs pos="91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19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46019C-B523-4E51-966B-DDD0198B449D}"/>
              </a:ext>
            </a:extLst>
          </p:cNvPr>
          <p:cNvPicPr>
            <a:picLocks noChangeAspect="1"/>
          </p:cNvPicPr>
          <p:nvPr/>
        </p:nvPicPr>
        <p:blipFill>
          <a:blip r:embed="rId2"/>
          <a:stretch>
            <a:fillRect/>
          </a:stretch>
        </p:blipFill>
        <p:spPr>
          <a:xfrm>
            <a:off x="1136984" y="1279108"/>
            <a:ext cx="9918032" cy="5578892"/>
          </a:xfrm>
          <a:prstGeom prst="rect">
            <a:avLst/>
          </a:prstGeom>
        </p:spPr>
      </p:pic>
      <p:grpSp>
        <p:nvGrpSpPr>
          <p:cNvPr id="7" name="Group 6">
            <a:extLst>
              <a:ext uri="{FF2B5EF4-FFF2-40B4-BE49-F238E27FC236}">
                <a16:creationId xmlns:a16="http://schemas.microsoft.com/office/drawing/2014/main" id="{04C17085-2586-4330-BB64-36C26F8C83A7}"/>
              </a:ext>
            </a:extLst>
          </p:cNvPr>
          <p:cNvGrpSpPr/>
          <p:nvPr/>
        </p:nvGrpSpPr>
        <p:grpSpPr>
          <a:xfrm>
            <a:off x="2737590" y="112061"/>
            <a:ext cx="6563485" cy="1503380"/>
            <a:chOff x="0" y="2475"/>
            <a:chExt cx="6269038" cy="1382101"/>
          </a:xfrm>
        </p:grpSpPr>
        <p:sp>
          <p:nvSpPr>
            <p:cNvPr id="8" name="Rectangle: Rounded Corners 7">
              <a:extLst>
                <a:ext uri="{FF2B5EF4-FFF2-40B4-BE49-F238E27FC236}">
                  <a16:creationId xmlns:a16="http://schemas.microsoft.com/office/drawing/2014/main" id="{60120F8C-3E58-42D2-A705-25EC433965C0}"/>
                </a:ext>
              </a:extLst>
            </p:cNvPr>
            <p:cNvSpPr/>
            <p:nvPr/>
          </p:nvSpPr>
          <p:spPr>
            <a:xfrm>
              <a:off x="0" y="2475"/>
              <a:ext cx="6269038" cy="1382101"/>
            </a:xfrm>
            <a:prstGeom prst="roundRect">
              <a:avLst/>
            </a:pr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A28AAA21-8075-42B4-8771-4271A6BC0A16}"/>
                </a:ext>
              </a:extLst>
            </p:cNvPr>
            <p:cNvSpPr txBox="1"/>
            <p:nvPr/>
          </p:nvSpPr>
          <p:spPr>
            <a:xfrm>
              <a:off x="67469" y="69944"/>
              <a:ext cx="6134099" cy="1247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h-TH" sz="60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สถานการณ์ปัจจุบันและปัญหา</a:t>
              </a:r>
              <a:endParaRPr lang="en-US" sz="6000" kern="12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grpSp>
    </p:spTree>
    <p:extLst>
      <p:ext uri="{BB962C8B-B14F-4D97-AF65-F5344CB8AC3E}">
        <p14:creationId xmlns:p14="http://schemas.microsoft.com/office/powerpoint/2010/main" val="2754364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075"/>
            <a:ext cx="10515600" cy="1325563"/>
          </a:xfrm>
        </p:spPr>
        <p:txBody>
          <a:bodyPr>
            <a:normAutofit fontScale="90000"/>
          </a:bodyPr>
          <a:lstStyle/>
          <a:p>
            <a:pPr algn="ctr"/>
            <a:r>
              <a:rPr lang="en-US" b="1" dirty="0"/>
              <a:t>Prevalence of overweight populations for adults of both sexes by nation in Southeast Asia.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211" y="2096943"/>
            <a:ext cx="11486998" cy="4380057"/>
          </a:xfrm>
        </p:spPr>
      </p:pic>
      <p:sp>
        <p:nvSpPr>
          <p:cNvPr id="3" name="Oval 2">
            <a:extLst>
              <a:ext uri="{FF2B5EF4-FFF2-40B4-BE49-F238E27FC236}">
                <a16:creationId xmlns:a16="http://schemas.microsoft.com/office/drawing/2014/main" id="{A8A5D7AC-749A-431B-B34A-5A1930E438FC}"/>
              </a:ext>
            </a:extLst>
          </p:cNvPr>
          <p:cNvSpPr/>
          <p:nvPr/>
        </p:nvSpPr>
        <p:spPr>
          <a:xfrm>
            <a:off x="9394521" y="1954060"/>
            <a:ext cx="2192054" cy="452294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0D5B097-38DD-4931-9742-540EB0BC0C16}"/>
              </a:ext>
            </a:extLst>
          </p:cNvPr>
          <p:cNvSpPr/>
          <p:nvPr/>
        </p:nvSpPr>
        <p:spPr>
          <a:xfrm rot="20374063">
            <a:off x="18475" y="2114028"/>
            <a:ext cx="12221125" cy="2308324"/>
          </a:xfrm>
          <a:prstGeom prst="rect">
            <a:avLst/>
          </a:prstGeom>
          <a:noFill/>
        </p:spPr>
        <p:txBody>
          <a:bodyPr wrap="square">
            <a:spAutoFit/>
          </a:bodyPr>
          <a:lstStyle/>
          <a:p>
            <a:pPr algn="ctr" eaLnBrk="1" hangingPunct="1">
              <a:defRPr/>
            </a:pPr>
            <a:r>
              <a:rPr lang="th-TH"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เบาหวาน ความดัน </a:t>
            </a:r>
          </a:p>
          <a:p>
            <a:pPr algn="ctr" eaLnBrk="1" hangingPunct="1">
              <a:defRPr/>
            </a:pPr>
            <a:r>
              <a:rPr lang="th-TH"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โรคหัวใจขาดเลือด หลอดเลือดสมอง ไตวาย</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06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841</Words>
  <Application>Microsoft Office PowerPoint</Application>
  <PresentationFormat>Widescreen</PresentationFormat>
  <Paragraphs>102</Paragraphs>
  <Slides>29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等线</vt:lpstr>
      <vt:lpstr>等线 Light</vt:lpstr>
      <vt:lpstr>Helmet</vt:lpstr>
      <vt:lpstr>Angsana New</vt:lpstr>
      <vt:lpstr>Arial</vt:lpstr>
      <vt:lpstr>Calibri</vt:lpstr>
      <vt:lpstr>Calibri Light</vt:lpstr>
      <vt:lpstr>Cordia New</vt:lpstr>
      <vt:lpstr>Garamond</vt:lpstr>
      <vt:lpstr>Symbol</vt:lpstr>
      <vt:lpstr>TH Sarabun New</vt:lpstr>
      <vt:lpstr>TH SarabunIT๙</vt:lpstr>
      <vt:lpstr>TH SarabunPSK</vt:lpstr>
      <vt:lpstr>Office Theme</vt:lpstr>
      <vt:lpstr>นโยบายและทิศทางเขตสุขภาพที่ 8  สรุปตรวจราชการรอบที่ 1</vt:lpstr>
      <vt:lpstr>Fact from Inspection</vt:lpstr>
      <vt:lpstr>PowerPoint Presentation</vt:lpstr>
      <vt:lpstr>PowerPoint Presentation</vt:lpstr>
      <vt:lpstr>PowerPoint Presentation</vt:lpstr>
      <vt:lpstr>PowerPoint Presentation</vt:lpstr>
      <vt:lpstr>PowerPoint Presentation</vt:lpstr>
      <vt:lpstr>PowerPoint Presentation</vt:lpstr>
      <vt:lpstr>Prevalence of overweight populations for adults of both sexes by nation in Southeast Asia. </vt:lpstr>
      <vt:lpstr>Health Risks</vt:lpstr>
      <vt:lpstr>PowerPoint Presentation</vt:lpstr>
      <vt:lpstr>PowerPoint Presentation</vt:lpstr>
      <vt:lpstr>PowerPoint Presentation</vt:lpstr>
      <vt:lpstr>PowerPoint Presentation</vt:lpstr>
      <vt:lpstr>บทเรียน : อหิวาตกโรค (Cholera)</vt:lpstr>
      <vt:lpstr>บทเรียน : แม่ตายจากไข้หลังคลอด (Maternal Mortality)</vt:lpstr>
      <vt:lpstr>PowerPoint Presentation</vt:lpstr>
      <vt:lpstr>PowerPoint Presentation</vt:lpstr>
      <vt:lpstr>PowerPoint Presentation</vt:lpstr>
      <vt:lpstr>PowerPoint Presentation</vt:lpstr>
      <vt:lpstr>PowerPoint Presentation</vt:lpstr>
      <vt:lpstr>Typical HealthCare IT Mismanagement</vt:lpstr>
      <vt:lpstr>Redefining Health Care</vt:lpstr>
      <vt:lpstr>Bad Competition  (Zero or Negative sum)</vt:lpstr>
      <vt:lpstr>-Bill Nye-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สรุปตรวจราชการเขต 8 2561  รอบ 1</dc:title>
  <dc:creator>Chanvit Tharathep</dc:creator>
  <cp:lastModifiedBy>Chanvit Tharathep</cp:lastModifiedBy>
  <cp:revision>2</cp:revision>
  <dcterms:created xsi:type="dcterms:W3CDTF">2018-04-04T12:44:15Z</dcterms:created>
  <dcterms:modified xsi:type="dcterms:W3CDTF">2018-04-05T02:08:44Z</dcterms:modified>
</cp:coreProperties>
</file>